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324" r:id="rId5"/>
    <p:sldId id="325" r:id="rId6"/>
    <p:sldId id="650" r:id="rId7"/>
    <p:sldId id="634" r:id="rId8"/>
    <p:sldId id="263" r:id="rId9"/>
    <p:sldId id="641" r:id="rId10"/>
    <p:sldId id="645" r:id="rId11"/>
    <p:sldId id="646" r:id="rId12"/>
    <p:sldId id="643" r:id="rId13"/>
    <p:sldId id="644" r:id="rId14"/>
    <p:sldId id="648" r:id="rId15"/>
    <p:sldId id="649" r:id="rId16"/>
    <p:sldId id="651" r:id="rId17"/>
    <p:sldId id="652" r:id="rId18"/>
    <p:sldId id="658" r:id="rId19"/>
    <p:sldId id="653" r:id="rId20"/>
    <p:sldId id="665" r:id="rId21"/>
    <p:sldId id="659" r:id="rId22"/>
    <p:sldId id="662" r:id="rId23"/>
    <p:sldId id="655" r:id="rId24"/>
    <p:sldId id="663" r:id="rId25"/>
    <p:sldId id="656" r:id="rId26"/>
    <p:sldId id="660" r:id="rId2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21" userDrawn="1">
          <p15:clr>
            <a:srgbClr val="A4A3A4"/>
          </p15:clr>
        </p15:guide>
        <p15:guide id="2" pos="1685" userDrawn="1">
          <p15:clr>
            <a:srgbClr val="A4A3A4"/>
          </p15:clr>
        </p15:guide>
        <p15:guide id="3" pos="7469" userDrawn="1">
          <p15:clr>
            <a:srgbClr val="A4A3A4"/>
          </p15:clr>
        </p15:guide>
        <p15:guide id="4" pos="211" userDrawn="1">
          <p15:clr>
            <a:srgbClr val="A4A3A4"/>
          </p15:clr>
        </p15:guide>
        <p15:guide id="5" pos="4248" userDrawn="1">
          <p15:clr>
            <a:srgbClr val="A4A3A4"/>
          </p15:clr>
        </p15:guide>
        <p15:guide id="6" orient="horz" pos="2251" userDrawn="1">
          <p15:clr>
            <a:srgbClr val="A4A3A4"/>
          </p15:clr>
        </p15:guide>
        <p15:guide id="7" orient="horz" pos="4088" userDrawn="1">
          <p15:clr>
            <a:srgbClr val="A4A3A4"/>
          </p15:clr>
        </p15:guide>
        <p15:guide id="8" orient="horz" pos="459" userDrawn="1">
          <p15:clr>
            <a:srgbClr val="A4A3A4"/>
          </p15:clr>
        </p15:guide>
        <p15:guide id="9" orient="horz" pos="1502" userDrawn="1">
          <p15:clr>
            <a:srgbClr val="A4A3A4"/>
          </p15:clr>
        </p15:guide>
        <p15:guide id="10" orient="horz" pos="82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E1A52-5D11-F83C-6C4E-D1D352314724}" name="Angela Solaro" initials="AS" userId="S::angela.solaro@intelleraconsulting.com::757e60ad-0658-4e99-8c5a-a0380ae7a350" providerId="AD"/>
  <p188:author id="{C098D492-FE0F-AA49-C97B-37B66FED042F}" name="Piero Di Giuseppe" initials="PD" userId="S::piero.di.giuseppe@intelleraconsulting.com::86775691-653c-481b-bdfd-3dc17446e47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o Messineo" initials="A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CCFF"/>
    <a:srgbClr val="FFC000"/>
    <a:srgbClr val="339933"/>
    <a:srgbClr val="008080"/>
    <a:srgbClr val="009999"/>
    <a:srgbClr val="9DC3E6"/>
    <a:srgbClr val="164194"/>
    <a:srgbClr val="70AB46"/>
    <a:srgbClr val="7AA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9" autoAdjust="0"/>
    <p:restoredTop sz="94660"/>
  </p:normalViewPr>
  <p:slideViewPr>
    <p:cSldViewPr snapToGrid="0">
      <p:cViewPr>
        <p:scale>
          <a:sx n="75" d="100"/>
          <a:sy n="75" d="100"/>
        </p:scale>
        <p:origin x="-1404" y="-912"/>
      </p:cViewPr>
      <p:guideLst>
        <p:guide orient="horz" pos="3521"/>
        <p:guide orient="horz" pos="2251"/>
        <p:guide orient="horz" pos="4088"/>
        <p:guide orient="horz" pos="459"/>
        <p:guide orient="horz" pos="1502"/>
        <p:guide orient="horz" pos="822"/>
        <p:guide pos="1685"/>
        <p:guide pos="7469"/>
        <p:guide pos="211"/>
        <p:guide pos="42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EZ%20FESR\psc\cds%20del%2026.09.2024\Tabelle%20avanzamento%20al%2030.06.2024_rev%20rita%20con%20bozze%20di%20grafici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EZ%20FESR\psc\POST%20PROCEDURA%20SCRITTA%20N.3\Copia%20di%20PSC_sicilia_Sez.%20Ordinaria-lista%20agg.%20post%20proc.scritta%203-2024_05_08_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D:\FORMEZ%20FESR\psc\cds%20del%2026.09.2024\Tabelle%20avanzamento%20al%2030.06.2024_rev%20rita%20con%20bozze%20di%20grafic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EZ%20FESR\psc\cds%20del%2026.09.2024\Tabelle%20avanzamento%20al%2030.06.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3C-4A76-A731-C7F66DE381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3C-4A76-A731-C7F66DE381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93C-4A76-A731-C7F66DE381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3C-4A76-A731-C7F66DE381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3C-4A76-A731-C7F66DE381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93C-4A76-A731-C7F66DE381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93C-4A76-A731-C7F66DE381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93C-4A76-A731-C7F66DE381F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93C-4A76-A731-C7F66DE381F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93C-4A76-A731-C7F66DE381F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93C-4A76-A731-C7F66DE381F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93C-4A76-A731-C7F66DE381F7}"/>
              </c:ext>
            </c:extLst>
          </c:dPt>
          <c:dLbls>
            <c:dLbl>
              <c:idx val="6"/>
              <c:layout>
                <c:manualLayout>
                  <c:x val="4.7090171313943496E-3"/>
                  <c:y val="-0.239870768723338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93C-4A76-A731-C7F66DE381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01-RICERCA E INNOVAZIONE</c:v>
                </c:pt>
                <c:pt idx="1">
                  <c:v>02-DIGITALIZZAZIONE</c:v>
                </c:pt>
                <c:pt idx="2">
                  <c:v>03-COMPETITIVITÀ IMPRESE</c:v>
                </c:pt>
                <c:pt idx="3">
                  <c:v>04-ENERGIA</c:v>
                </c:pt>
                <c:pt idx="4">
                  <c:v>05-AMBIENTE E RISORSE NATURALI</c:v>
                </c:pt>
                <c:pt idx="5">
                  <c:v>06-CULTURA</c:v>
                </c:pt>
                <c:pt idx="6">
                  <c:v>07-TRASPORTI E MOBILITÀ</c:v>
                </c:pt>
                <c:pt idx="7">
                  <c:v>08-RIQUALIFICAZIONE URBANA</c:v>
                </c:pt>
                <c:pt idx="8">
                  <c:v>09-LAVORO E OCCUPABILITÀ</c:v>
                </c:pt>
                <c:pt idx="9">
                  <c:v>10-SOCIALE E SALUTE</c:v>
                </c:pt>
                <c:pt idx="10">
                  <c:v>11-ISTRUZIONE E FORMAZIONE</c:v>
                </c:pt>
                <c:pt idx="11">
                  <c:v>12-CAPACITÀ AMMINISTRATIVA</c:v>
                </c:pt>
              </c:strCache>
            </c:strRef>
          </c:cat>
          <c:val>
            <c:numRef>
              <c:f>Sheet1!$B$2:$B$13</c:f>
              <c:numCache>
                <c:formatCode>#,##0.00</c:formatCode>
                <c:ptCount val="12"/>
                <c:pt idx="0">
                  <c:v>112646648.09999999</c:v>
                </c:pt>
                <c:pt idx="1">
                  <c:v>77945000</c:v>
                </c:pt>
                <c:pt idx="2">
                  <c:v>372076571.87</c:v>
                </c:pt>
                <c:pt idx="3">
                  <c:v>30874162.260000002</c:v>
                </c:pt>
                <c:pt idx="4">
                  <c:v>2343107974.9000001</c:v>
                </c:pt>
                <c:pt idx="5">
                  <c:v>125867432.98</c:v>
                </c:pt>
                <c:pt idx="6">
                  <c:v>1971636945.7</c:v>
                </c:pt>
                <c:pt idx="7">
                  <c:v>430638890.70999998</c:v>
                </c:pt>
                <c:pt idx="8">
                  <c:v>1221433.82</c:v>
                </c:pt>
                <c:pt idx="9">
                  <c:v>59731005.270000003</c:v>
                </c:pt>
                <c:pt idx="10">
                  <c:v>74780094.989999995</c:v>
                </c:pt>
                <c:pt idx="11">
                  <c:v>52608838.399999999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F4-4DB3-BB4B-B7EB208C584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Foglio1!$C$12</c:f>
              <c:strCache>
                <c:ptCount val="1"/>
                <c:pt idx="0">
                  <c:v>N. interventi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D7-4C52-8A92-D9CD9FBA12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D7-4C52-8A92-D9CD9FBA12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D7-4C52-8A92-D9CD9FBA1294}"/>
              </c:ext>
            </c:extLst>
          </c:dPt>
          <c:dLbls>
            <c:dLbl>
              <c:idx val="0"/>
              <c:layout>
                <c:manualLayout>
                  <c:x val="-6.2685914260717408E-3"/>
                  <c:y val="-2.61708953047535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D7-4C52-8A92-D9CD9FBA1294}"/>
                </c:ext>
              </c:extLst>
            </c:dLbl>
            <c:dLbl>
              <c:idx val="1"/>
              <c:layout>
                <c:manualLayout>
                  <c:x val="7.0642607174103131E-2"/>
                  <c:y val="-5.98964712744241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D7-4C52-8A92-D9CD9FBA1294}"/>
                </c:ext>
              </c:extLst>
            </c:dLbl>
            <c:dLbl>
              <c:idx val="2"/>
              <c:layout>
                <c:manualLayout>
                  <c:x val="0.10017420077010555"/>
                  <c:y val="-0.2072258953623055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D7-4C52-8A92-D9CD9FBA1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Foglio1!$B$13:$B$15</c:f>
              <c:strCache>
                <c:ptCount val="3"/>
                <c:pt idx="0">
                  <c:v>2000-2006</c:v>
                </c:pt>
                <c:pt idx="1">
                  <c:v>2007-2013</c:v>
                </c:pt>
                <c:pt idx="2">
                  <c:v>2014-2020</c:v>
                </c:pt>
              </c:strCache>
            </c:strRef>
          </c:cat>
          <c:val>
            <c:numRef>
              <c:f>Foglio1!$C$13:$C$15</c:f>
              <c:numCache>
                <c:formatCode>General</c:formatCode>
                <c:ptCount val="3"/>
                <c:pt idx="0">
                  <c:v>1128</c:v>
                </c:pt>
                <c:pt idx="1">
                  <c:v>1180</c:v>
                </c:pt>
                <c:pt idx="2">
                  <c:v>2209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CD7-4C52-8A92-D9CD9FBA129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 Risorse assegnate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DD-4E13-AFB6-CD33A24BE23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DD-4E13-AFB6-CD33A24BE23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1DD-4E13-AFB6-CD33A24BE23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1DD-4E13-AFB6-CD33A24BE23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1DD-4E13-AFB6-CD33A24BE23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1DD-4E13-AFB6-CD33A24BE23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1DD-4E13-AFB6-CD33A24BE23B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1DD-4E13-AFB6-CD33A24BE23B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1DD-4E13-AFB6-CD33A24BE23B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1DD-4E13-AFB6-CD33A24BE23B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1DD-4E13-AFB6-CD33A24BE23B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1DD-4E13-AFB6-CD33A24BE23B}"/>
              </c:ext>
            </c:extLst>
          </c:dPt>
          <c:dLbls>
            <c:dLbl>
              <c:idx val="2"/>
              <c:layout>
                <c:manualLayout>
                  <c:x val="-1.3366367248845415E-2"/>
                  <c:y val="-3.922365067204136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DD-4E13-AFB6-CD33A24BE23B}"/>
                </c:ext>
              </c:extLst>
            </c:dLbl>
            <c:dLbl>
              <c:idx val="4"/>
              <c:layout>
                <c:manualLayout>
                  <c:x val="-1.7189553193496679E-3"/>
                  <c:y val="-0.1868708440690971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DD-4E13-AFB6-CD33A24BE23B}"/>
                </c:ext>
              </c:extLst>
            </c:dLbl>
            <c:dLbl>
              <c:idx val="6"/>
              <c:layout>
                <c:manualLayout>
                  <c:x val="5.9520182151483842E-3"/>
                  <c:y val="-0.1156337087113488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1DD-4E13-AFB6-CD33A24BE23B}"/>
                </c:ext>
              </c:extLst>
            </c:dLbl>
            <c:dLbl>
              <c:idx val="7"/>
              <c:layout>
                <c:manualLayout>
                  <c:x val="-0.10308036672852439"/>
                  <c:y val="3.22809815277033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1DD-4E13-AFB6-CD33A24BE2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01-RICERCA E INNOVAZIONE</c:v>
                </c:pt>
                <c:pt idx="1">
                  <c:v>02-DIGITALIZZAZIONE</c:v>
                </c:pt>
                <c:pt idx="2">
                  <c:v>03-COMPETITIVITÀ IMPRESE</c:v>
                </c:pt>
                <c:pt idx="3">
                  <c:v>04-ENERGIA</c:v>
                </c:pt>
                <c:pt idx="4">
                  <c:v>05-AMBIENTE E RISORSE NATURALI</c:v>
                </c:pt>
                <c:pt idx="5">
                  <c:v>06-CULTURA</c:v>
                </c:pt>
                <c:pt idx="6">
                  <c:v>07-TRASPORTI E MOBILITÀ</c:v>
                </c:pt>
                <c:pt idx="7">
                  <c:v>08-RIQUALIFICAZIONE URBANA</c:v>
                </c:pt>
                <c:pt idx="8">
                  <c:v>09-LAVORO E OCCUPABILITÀ</c:v>
                </c:pt>
                <c:pt idx="9">
                  <c:v>10-SOCIALE E SALUTE</c:v>
                </c:pt>
                <c:pt idx="10">
                  <c:v>11-ISTRUZIONE E FORMAZIONE</c:v>
                </c:pt>
                <c:pt idx="11">
                  <c:v>12-CAPACITÀ AMMINISTRATIVA</c:v>
                </c:pt>
              </c:strCache>
            </c:strRef>
          </c:cat>
          <c:val>
            <c:numRef>
              <c:f>Foglio1!$B$2:$B$13</c:f>
              <c:numCache>
                <c:formatCode>_(* #,##0.00_);_(* \(#,##0.00\);_(* "-"??_);_(@_)</c:formatCode>
                <c:ptCount val="12"/>
                <c:pt idx="0">
                  <c:v>112646648.09999999</c:v>
                </c:pt>
                <c:pt idx="1">
                  <c:v>77945000</c:v>
                </c:pt>
                <c:pt idx="2">
                  <c:v>372076571.86999935</c:v>
                </c:pt>
                <c:pt idx="3">
                  <c:v>30874162.260000024</c:v>
                </c:pt>
                <c:pt idx="4">
                  <c:v>2277422931.9589972</c:v>
                </c:pt>
                <c:pt idx="5">
                  <c:v>117991108.10999998</c:v>
                </c:pt>
                <c:pt idx="6">
                  <c:v>1957054798.3200011</c:v>
                </c:pt>
                <c:pt idx="7">
                  <c:v>418208090.71000028</c:v>
                </c:pt>
                <c:pt idx="8">
                  <c:v>1221433.82</c:v>
                </c:pt>
                <c:pt idx="9">
                  <c:v>58547324.729999982</c:v>
                </c:pt>
                <c:pt idx="10">
                  <c:v>74780094.989999995</c:v>
                </c:pt>
                <c:pt idx="11">
                  <c:v>52608838.399999969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1DD-4E13-AFB6-CD33A24BE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Foglio1!$C$1</c:f>
              <c:strCache>
                <c:ptCount val="1"/>
                <c:pt idx="0">
                  <c:v> Igv RIO pro quota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E4-4610-A66F-4DC42EAE16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E4-4610-A66F-4DC42EAE16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E4-4610-A66F-4DC42EAE16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E4-4610-A66F-4DC42EAE16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7E4-4610-A66F-4DC42EAE16D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7E4-4610-A66F-4DC42EAE16D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7E4-4610-A66F-4DC42EAE16D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7E4-4610-A66F-4DC42EAE16D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7E4-4610-A66F-4DC42EAE16D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7E4-4610-A66F-4DC42EAE16D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7E4-4610-A66F-4DC42EAE16D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7E4-4610-A66F-4DC42EAE16D6}"/>
              </c:ext>
            </c:extLst>
          </c:dPt>
          <c:dLbls>
            <c:dLbl>
              <c:idx val="4"/>
              <c:layout>
                <c:manualLayout>
                  <c:x val="4.0571389318879263E-3"/>
                  <c:y val="-0.127129906175521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E4-4610-A66F-4DC42EAE16D6}"/>
                </c:ext>
              </c:extLst>
            </c:dLbl>
            <c:dLbl>
              <c:idx val="6"/>
              <c:layout>
                <c:manualLayout>
                  <c:x val="-1.8596191909364949E-2"/>
                  <c:y val="-0.1198542351746261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E4-4610-A66F-4DC42EAE1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01-RICERCA E INNOVAZIONE</c:v>
                </c:pt>
                <c:pt idx="1">
                  <c:v>02-DIGITALIZZAZIONE</c:v>
                </c:pt>
                <c:pt idx="2">
                  <c:v>03-COMPETITIVITÀ IMPRESE</c:v>
                </c:pt>
                <c:pt idx="3">
                  <c:v>04-ENERGIA</c:v>
                </c:pt>
                <c:pt idx="4">
                  <c:v>05-AMBIENTE E RISORSE NATURALI</c:v>
                </c:pt>
                <c:pt idx="5">
                  <c:v>06-CULTURA</c:v>
                </c:pt>
                <c:pt idx="6">
                  <c:v>07-TRASPORTI E MOBILITÀ</c:v>
                </c:pt>
                <c:pt idx="7">
                  <c:v>08-RIQUALIFICAZIONE URBANA</c:v>
                </c:pt>
                <c:pt idx="8">
                  <c:v>09-LAVORO E OCCUPABILITÀ</c:v>
                </c:pt>
                <c:pt idx="9">
                  <c:v>10-SOCIALE E SALUTE</c:v>
                </c:pt>
                <c:pt idx="10">
                  <c:v>11-ISTRUZIONE E FORMAZIONE</c:v>
                </c:pt>
                <c:pt idx="11">
                  <c:v>12-CAPACITÀ AMMINISTRATIVA</c:v>
                </c:pt>
              </c:strCache>
            </c:strRef>
          </c:cat>
          <c:val>
            <c:numRef>
              <c:f>Foglio1!$C$2:$C$13</c:f>
              <c:numCache>
                <c:formatCode>_(* #,##0.00_);_(* \(#,##0.00\);_(* "-"??_);_(@_)</c:formatCode>
                <c:ptCount val="12"/>
                <c:pt idx="0">
                  <c:v>79871561.787944645</c:v>
                </c:pt>
                <c:pt idx="1">
                  <c:v>77945000</c:v>
                </c:pt>
                <c:pt idx="2">
                  <c:v>206827322.52253515</c:v>
                </c:pt>
                <c:pt idx="3">
                  <c:v>5206928.12</c:v>
                </c:pt>
                <c:pt idx="4">
                  <c:v>1420162366.397531</c:v>
                </c:pt>
                <c:pt idx="5">
                  <c:v>90347335.331303164</c:v>
                </c:pt>
                <c:pt idx="6">
                  <c:v>1380206949.9027541</c:v>
                </c:pt>
                <c:pt idx="7">
                  <c:v>297564233.27502424</c:v>
                </c:pt>
                <c:pt idx="8">
                  <c:v>1221433.82</c:v>
                </c:pt>
                <c:pt idx="9">
                  <c:v>52114713.725713335</c:v>
                </c:pt>
                <c:pt idx="10">
                  <c:v>47652703.698946074</c:v>
                </c:pt>
                <c:pt idx="11">
                  <c:v>39767593.165567309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D7E4-4610-A66F-4DC42EAE1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Foglio1!$D$1</c:f>
              <c:strCache>
                <c:ptCount val="1"/>
                <c:pt idx="0">
                  <c:v> Pagamenti RIO pro quota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74-479C-A9AD-02396BFD18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74-479C-A9AD-02396BFD18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74-479C-A9AD-02396BFD18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474-479C-A9AD-02396BFD18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474-479C-A9AD-02396BFD18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474-479C-A9AD-02396BFD18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474-479C-A9AD-02396BFD187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474-479C-A9AD-02396BFD187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474-479C-A9AD-02396BFD187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474-479C-A9AD-02396BFD187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474-479C-A9AD-02396BFD187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474-479C-A9AD-02396BFD1878}"/>
              </c:ext>
            </c:extLst>
          </c:dPt>
          <c:dLbls>
            <c:dLbl>
              <c:idx val="6"/>
              <c:layout>
                <c:manualLayout>
                  <c:x val="5.9954217271865971E-2"/>
                  <c:y val="-0.3354660823552896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74-479C-A9AD-02396BFD18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01-RICERCA E INNOVAZIONE</c:v>
                </c:pt>
                <c:pt idx="1">
                  <c:v>02-DIGITALIZZAZIONE</c:v>
                </c:pt>
                <c:pt idx="2">
                  <c:v>03-COMPETITIVITÀ IMPRESE</c:v>
                </c:pt>
                <c:pt idx="3">
                  <c:v>04-ENERGIA</c:v>
                </c:pt>
                <c:pt idx="4">
                  <c:v>05-AMBIENTE E RISORSE NATURALI</c:v>
                </c:pt>
                <c:pt idx="5">
                  <c:v>06-CULTURA</c:v>
                </c:pt>
                <c:pt idx="6">
                  <c:v>07-TRASPORTI E MOBILITÀ</c:v>
                </c:pt>
                <c:pt idx="7">
                  <c:v>08-RIQUALIFICAZIONE URBANA</c:v>
                </c:pt>
                <c:pt idx="8">
                  <c:v>09-LAVORO E OCCUPABILITÀ</c:v>
                </c:pt>
                <c:pt idx="9">
                  <c:v>10-SOCIALE E SALUTE</c:v>
                </c:pt>
                <c:pt idx="10">
                  <c:v>11-ISTRUZIONE E FORMAZIONE</c:v>
                </c:pt>
                <c:pt idx="11">
                  <c:v>12-CAPACITÀ AMMINISTRATIVA</c:v>
                </c:pt>
              </c:strCache>
            </c:strRef>
          </c:cat>
          <c:val>
            <c:numRef>
              <c:f>Foglio1!$D$2:$D$13</c:f>
              <c:numCache>
                <c:formatCode>_(* #,##0.00_);_(* \(#,##0.00\);_(* "-"??_);_(@_)</c:formatCode>
                <c:ptCount val="12"/>
                <c:pt idx="0">
                  <c:v>46483705.203014344</c:v>
                </c:pt>
                <c:pt idx="1">
                  <c:v>28471765.160000004</c:v>
                </c:pt>
                <c:pt idx="2">
                  <c:v>140366431.2044605</c:v>
                </c:pt>
                <c:pt idx="3">
                  <c:v>6865709.5332776103</c:v>
                </c:pt>
                <c:pt idx="4">
                  <c:v>1233485261.5022953</c:v>
                </c:pt>
                <c:pt idx="5">
                  <c:v>26471285.904170778</c:v>
                </c:pt>
                <c:pt idx="6">
                  <c:v>1290830742.4252427</c:v>
                </c:pt>
                <c:pt idx="7">
                  <c:v>206574469.9760038</c:v>
                </c:pt>
                <c:pt idx="8">
                  <c:v>1221433.82</c:v>
                </c:pt>
                <c:pt idx="9">
                  <c:v>53952587.575713336</c:v>
                </c:pt>
                <c:pt idx="10">
                  <c:v>39762682.154981226</c:v>
                </c:pt>
                <c:pt idx="11">
                  <c:v>30964116.651009638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2474-479C-A9AD-02396BFD1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C5-4D65-89A3-700DED7ECF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C5-4D65-89A3-700DED7ECF3D}"/>
              </c:ext>
            </c:extLst>
          </c:dPt>
          <c:dLbls>
            <c:dLbl>
              <c:idx val="0"/>
              <c:layout>
                <c:manualLayout>
                  <c:x val="2.3068264333955856E-3"/>
                  <c:y val="-0.4324736504350132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C5-4D65-89A3-700DED7ECF3D}"/>
                </c:ext>
              </c:extLst>
            </c:dLbl>
            <c:dLbl>
              <c:idx val="1"/>
              <c:layout>
                <c:manualLayout>
                  <c:x val="-1.6315789199786702E-2"/>
                  <c:y val="-3.5111375435541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C5-4D65-89A3-700DED7ECF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Sezione Speciale 1</c:v>
                </c:pt>
                <c:pt idx="1">
                  <c:v>Sezione Speciale2</c:v>
                </c:pt>
              </c:strCache>
            </c:strRef>
          </c:cat>
          <c:val>
            <c:numRef>
              <c:f>Sheet1!$B$2:$B$3</c:f>
              <c:numCache>
                <c:formatCode>_(* #,##0.00_);_(* \(#,##0.00\);_(* "-"??_);_(@_)</c:formatCode>
                <c:ptCount val="2"/>
                <c:pt idx="0">
                  <c:v>942612369.89999998</c:v>
                </c:pt>
                <c:pt idx="1">
                  <c:v>423820000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8C5-4D65-89A3-700DED7ECF3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'Sez. Speciale 2'!$H$40</c:f>
              <c:strCache>
                <c:ptCount val="1"/>
                <c:pt idx="0">
                  <c:v>DOTAZIONE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'Sez. Speciale 2'!$G$41:$G$42</c:f>
              <c:strCache>
                <c:ptCount val="2"/>
                <c:pt idx="0">
                  <c:v>SEZIONE SPECIALE 1</c:v>
                </c:pt>
                <c:pt idx="1">
                  <c:v>SEZIONE SPECIALE 2</c:v>
                </c:pt>
              </c:strCache>
            </c:strRef>
          </c:cat>
          <c:val>
            <c:numRef>
              <c:f>'Sez. Speciale 2'!$H$41:$H$42</c:f>
              <c:numCache>
                <c:formatCode>#,##0.00</c:formatCode>
                <c:ptCount val="2"/>
                <c:pt idx="0">
                  <c:v>942612369.89999998</c:v>
                </c:pt>
                <c:pt idx="1">
                  <c:v>423820000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73-46EA-B6B1-2C17D20AAAEE}"/>
            </c:ext>
          </c:extLst>
        </c:ser>
        <c:ser>
          <c:idx val="1"/>
          <c:order val="1"/>
          <c:tx>
            <c:strRef>
              <c:f>'Sez. Speciale 2'!$I$40</c:f>
              <c:strCache>
                <c:ptCount val="1"/>
                <c:pt idx="0">
                  <c:v>QUOTA AMMESSA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'Sez. Speciale 2'!$G$41:$G$42</c:f>
              <c:strCache>
                <c:ptCount val="2"/>
                <c:pt idx="0">
                  <c:v>SEZIONE SPECIALE 1</c:v>
                </c:pt>
                <c:pt idx="1">
                  <c:v>SEZIONE SPECIALE 2</c:v>
                </c:pt>
              </c:strCache>
            </c:strRef>
          </c:cat>
          <c:val>
            <c:numRef>
              <c:f>'Sez. Speciale 2'!$I$41:$I$42</c:f>
              <c:numCache>
                <c:formatCode>#,##0.00</c:formatCode>
                <c:ptCount val="2"/>
                <c:pt idx="0">
                  <c:v>677819532.11000001</c:v>
                </c:pt>
                <c:pt idx="1">
                  <c:v>83480057.75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73-46EA-B6B1-2C17D20AAAEE}"/>
            </c:ext>
          </c:extLst>
        </c:ser>
        <c:ser>
          <c:idx val="2"/>
          <c:order val="2"/>
          <c:tx>
            <c:strRef>
              <c:f>'Sez. Speciale 2'!$J$40</c:f>
              <c:strCache>
                <c:ptCount val="1"/>
                <c:pt idx="0">
                  <c:v>IMPEGNI GIURIDICAMENTE VINCOLANTI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'Sez. Speciale 2'!$G$41:$G$42</c:f>
              <c:strCache>
                <c:ptCount val="2"/>
                <c:pt idx="0">
                  <c:v>SEZIONE SPECIALE 1</c:v>
                </c:pt>
                <c:pt idx="1">
                  <c:v>SEZIONE SPECIALE 2</c:v>
                </c:pt>
              </c:strCache>
            </c:strRef>
          </c:cat>
          <c:val>
            <c:numRef>
              <c:f>'Sez. Speciale 2'!$J$41:$J$42</c:f>
              <c:numCache>
                <c:formatCode>#,##0.00</c:formatCode>
                <c:ptCount val="2"/>
                <c:pt idx="0">
                  <c:v>594340412.53999996</c:v>
                </c:pt>
                <c:pt idx="1">
                  <c:v>6889865.7800000003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F73-46EA-B6B1-2C17D20AAAEE}"/>
            </c:ext>
          </c:extLst>
        </c:ser>
        <c:ser>
          <c:idx val="3"/>
          <c:order val="3"/>
          <c:tx>
            <c:strRef>
              <c:f>'Sez. Speciale 2'!$K$40</c:f>
              <c:strCache>
                <c:ptCount val="1"/>
                <c:pt idx="0">
                  <c:v>PAGAMENTI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'Sez. Speciale 2'!$G$41:$G$42</c:f>
              <c:strCache>
                <c:ptCount val="2"/>
                <c:pt idx="0">
                  <c:v>SEZIONE SPECIALE 1</c:v>
                </c:pt>
                <c:pt idx="1">
                  <c:v>SEZIONE SPECIALE 2</c:v>
                </c:pt>
              </c:strCache>
            </c:strRef>
          </c:cat>
          <c:val>
            <c:numRef>
              <c:f>'Sez. Speciale 2'!$K$41:$K$42</c:f>
              <c:numCache>
                <c:formatCode>#,##0.00</c:formatCode>
                <c:ptCount val="2"/>
                <c:pt idx="0">
                  <c:v>499821364.10000002</c:v>
                </c:pt>
                <c:pt idx="1">
                  <c:v>627504.47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F73-46EA-B6B1-2C17D20AA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19104"/>
        <c:axId val="154885440"/>
      </c:barChart>
      <c:catAx>
        <c:axId val="20311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4885440"/>
        <c:crosses val="autoZero"/>
        <c:auto val="1"/>
        <c:lblAlgn val="ctr"/>
        <c:lblOffset val="100"/>
        <c:noMultiLvlLbl val="0"/>
      </c:catAx>
      <c:valAx>
        <c:axId val="15488544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031191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'Sez. Speciale 2'!$E$50</c:f>
              <c:strCache>
                <c:ptCount val="1"/>
                <c:pt idx="0">
                  <c:v>Risorsa FSC assegnata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27-478E-A603-C55874BDDF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27-478E-A603-C55874BDDF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27-478E-A603-C55874BDDF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A27-478E-A603-C55874BDDF7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A27-478E-A603-C55874BDDF7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A27-478E-A603-C55874BDDF7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A27-478E-A603-C55874BDDF7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A27-478E-A603-C55874BDDF7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A27-478E-A603-C55874BDDF7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A27-478E-A603-C55874BDDF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'Sez. Speciale 2'!$D$51:$D$60</c:f>
              <c:strCache>
                <c:ptCount val="10"/>
                <c:pt idx="0">
                  <c:v>03-COMPETITIVITÀ IMPRESE</c:v>
                </c:pt>
                <c:pt idx="1">
                  <c:v>04-ENERGIA</c:v>
                </c:pt>
                <c:pt idx="2">
                  <c:v>05-AMBIENTE E RISORSE NATURALI</c:v>
                </c:pt>
                <c:pt idx="3">
                  <c:v>06-CULTURA</c:v>
                </c:pt>
                <c:pt idx="4">
                  <c:v>07-TRASPORTI E MOBILITÀ</c:v>
                </c:pt>
                <c:pt idx="5">
                  <c:v>08-RIQUALIFICAZIONE URBANA</c:v>
                </c:pt>
                <c:pt idx="6">
                  <c:v>09-LAVORO E OCCUPABILITÀ</c:v>
                </c:pt>
                <c:pt idx="7">
                  <c:v>10-SOCIALE E SALUTE</c:v>
                </c:pt>
                <c:pt idx="8">
                  <c:v>11-ISTRUZIONE E FORMAZIONE</c:v>
                </c:pt>
                <c:pt idx="9">
                  <c:v>12-CAPACITÀ AMMINISTRATIVA</c:v>
                </c:pt>
              </c:strCache>
            </c:strRef>
          </c:cat>
          <c:val>
            <c:numRef>
              <c:f>'Sez. Speciale 2'!$E$51:$E$60</c:f>
              <c:numCache>
                <c:formatCode>#,##0.00</c:formatCode>
                <c:ptCount val="10"/>
                <c:pt idx="0">
                  <c:v>45262199.68</c:v>
                </c:pt>
                <c:pt idx="1">
                  <c:v>18455478.809999999</c:v>
                </c:pt>
                <c:pt idx="2">
                  <c:v>134112784.16</c:v>
                </c:pt>
                <c:pt idx="3">
                  <c:v>2500000</c:v>
                </c:pt>
                <c:pt idx="4">
                  <c:v>51694897.200000003</c:v>
                </c:pt>
                <c:pt idx="5">
                  <c:v>28141499.75</c:v>
                </c:pt>
                <c:pt idx="6">
                  <c:v>1221433.82</c:v>
                </c:pt>
                <c:pt idx="7">
                  <c:v>44782086.57</c:v>
                </c:pt>
                <c:pt idx="8">
                  <c:v>8742673.7100000009</c:v>
                </c:pt>
                <c:pt idx="9">
                  <c:v>8459325.9199999999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0A27-478E-A603-C55874BDDF7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B798A3-B08F-4E29-9F9C-0386D0589936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76425B2-E8EE-4A55-9927-4F7872BEDACF}">
      <dgm:prSet phldrT="[Testo]" custT="1"/>
      <dgm:spPr/>
      <dgm:t>
        <a:bodyPr/>
        <a:lstStyle/>
        <a:p>
          <a:r>
            <a:rPr lang="it-IT" sz="3200" dirty="0"/>
            <a:t>Area tematica 03. Competitività imprese</a:t>
          </a:r>
        </a:p>
      </dgm:t>
    </dgm:pt>
    <dgm:pt modelId="{BA304114-53D4-4E64-B21E-A76A7D2F4A50}" type="parTrans" cxnId="{ADB82A15-2D6B-450E-85D1-97D9E1677D38}">
      <dgm:prSet/>
      <dgm:spPr/>
      <dgm:t>
        <a:bodyPr/>
        <a:lstStyle/>
        <a:p>
          <a:endParaRPr lang="it-IT"/>
        </a:p>
      </dgm:t>
    </dgm:pt>
    <dgm:pt modelId="{EAB8A57C-FA4C-4876-A4B1-D9B1450410BD}" type="sibTrans" cxnId="{ADB82A15-2D6B-450E-85D1-97D9E1677D38}">
      <dgm:prSet/>
      <dgm:spPr/>
      <dgm:t>
        <a:bodyPr/>
        <a:lstStyle/>
        <a:p>
          <a:endParaRPr lang="it-IT"/>
        </a:p>
      </dgm:t>
    </dgm:pt>
    <dgm:pt modelId="{1F9CAC87-6C01-4210-9942-2ECF979E6F05}">
      <dgm:prSet phldrT="[Testo]" custT="1"/>
      <dgm:spPr/>
      <dgm:t>
        <a:bodyPr/>
        <a:lstStyle/>
        <a:p>
          <a:r>
            <a:rPr lang="it-IT" sz="3200" dirty="0"/>
            <a:t>Area tematica 06. Cultura</a:t>
          </a:r>
        </a:p>
      </dgm:t>
    </dgm:pt>
    <dgm:pt modelId="{0A7B86D8-D8FE-4666-A2D0-EA60685DD8AC}" type="parTrans" cxnId="{9740F0F0-AFCA-4C43-87FB-F664998995DE}">
      <dgm:prSet/>
      <dgm:spPr/>
      <dgm:t>
        <a:bodyPr/>
        <a:lstStyle/>
        <a:p>
          <a:endParaRPr lang="it-IT"/>
        </a:p>
      </dgm:t>
    </dgm:pt>
    <dgm:pt modelId="{C8E86E9C-80C0-49F1-A3DA-485ECCD1676F}" type="sibTrans" cxnId="{9740F0F0-AFCA-4C43-87FB-F664998995DE}">
      <dgm:prSet/>
      <dgm:spPr/>
      <dgm:t>
        <a:bodyPr/>
        <a:lstStyle/>
        <a:p>
          <a:endParaRPr lang="it-IT"/>
        </a:p>
      </dgm:t>
    </dgm:pt>
    <dgm:pt modelId="{08B2E8B8-1485-4567-9948-02302137C900}" type="pres">
      <dgm:prSet presAssocID="{BBB798A3-B08F-4E29-9F9C-0386D0589936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A789E82-F0A0-45A7-A247-7EC8F41BF599}" type="pres">
      <dgm:prSet presAssocID="{BBB798A3-B08F-4E29-9F9C-0386D0589936}" presName="Background" presStyleLbl="bgImgPlace1" presStyleIdx="0" presStyleCnt="1" custScaleY="44467" custLinFactNeighborX="-557" custLinFactNeighborY="-19568"/>
      <dgm:spPr/>
    </dgm:pt>
    <dgm:pt modelId="{0B4C4989-B596-4113-885B-6FA009D35D63}" type="pres">
      <dgm:prSet presAssocID="{BBB798A3-B08F-4E29-9F9C-0386D0589936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54512F-C5E0-463A-A7A9-C8525C9E515D}" type="pres">
      <dgm:prSet presAssocID="{BBB798A3-B08F-4E29-9F9C-0386D0589936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37EFAE0-5989-4936-9C7E-EF36A37AA4F9}" type="pres">
      <dgm:prSet presAssocID="{BBB798A3-B08F-4E29-9F9C-0386D0589936}" presName="Plus" presStyleLbl="alignNode1" presStyleIdx="0" presStyleCnt="2"/>
      <dgm:spPr/>
    </dgm:pt>
    <dgm:pt modelId="{39D36921-0522-4032-8D72-3B0D9C91B6A2}" type="pres">
      <dgm:prSet presAssocID="{BBB798A3-B08F-4E29-9F9C-0386D0589936}" presName="Minus" presStyleLbl="alignNode1" presStyleIdx="1" presStyleCnt="2"/>
      <dgm:spPr/>
    </dgm:pt>
    <dgm:pt modelId="{89463B77-0DE7-4024-89C9-E99C0139C772}" type="pres">
      <dgm:prSet presAssocID="{BBB798A3-B08F-4E29-9F9C-0386D0589936}" presName="Divider" presStyleLbl="parChTrans1D1" presStyleIdx="0" presStyleCnt="1" custScaleX="2000000" custScaleY="82797" custLinFactX="-7200000" custLinFactNeighborX="-7222980" custLinFactNeighborY="-30261"/>
      <dgm:spPr/>
    </dgm:pt>
  </dgm:ptLst>
  <dgm:cxnLst>
    <dgm:cxn modelId="{9740F0F0-AFCA-4C43-87FB-F664998995DE}" srcId="{BBB798A3-B08F-4E29-9F9C-0386D0589936}" destId="{1F9CAC87-6C01-4210-9942-2ECF979E6F05}" srcOrd="1" destOrd="0" parTransId="{0A7B86D8-D8FE-4666-A2D0-EA60685DD8AC}" sibTransId="{C8E86E9C-80C0-49F1-A3DA-485ECCD1676F}"/>
    <dgm:cxn modelId="{ADB82A15-2D6B-450E-85D1-97D9E1677D38}" srcId="{BBB798A3-B08F-4E29-9F9C-0386D0589936}" destId="{D76425B2-E8EE-4A55-9927-4F7872BEDACF}" srcOrd="0" destOrd="0" parTransId="{BA304114-53D4-4E64-B21E-A76A7D2F4A50}" sibTransId="{EAB8A57C-FA4C-4876-A4B1-D9B1450410BD}"/>
    <dgm:cxn modelId="{60C0C80F-750B-45F6-9D6F-62E205094850}" type="presOf" srcId="{1F9CAC87-6C01-4210-9942-2ECF979E6F05}" destId="{5254512F-C5E0-463A-A7A9-C8525C9E515D}" srcOrd="0" destOrd="0" presId="urn:microsoft.com/office/officeart/2009/3/layout/PlusandMinus"/>
    <dgm:cxn modelId="{AA9CB300-6B26-477A-9768-CCEF8AFEEDD3}" type="presOf" srcId="{D76425B2-E8EE-4A55-9927-4F7872BEDACF}" destId="{0B4C4989-B596-4113-885B-6FA009D35D63}" srcOrd="0" destOrd="0" presId="urn:microsoft.com/office/officeart/2009/3/layout/PlusandMinus"/>
    <dgm:cxn modelId="{8C90B565-9EAA-45BD-83AA-D16043B33DD2}" type="presOf" srcId="{BBB798A3-B08F-4E29-9F9C-0386D0589936}" destId="{08B2E8B8-1485-4567-9948-02302137C900}" srcOrd="0" destOrd="0" presId="urn:microsoft.com/office/officeart/2009/3/layout/PlusandMinus"/>
    <dgm:cxn modelId="{57CB9781-AFCF-411E-B2FA-30C071ABA2C2}" type="presParOf" srcId="{08B2E8B8-1485-4567-9948-02302137C900}" destId="{0A789E82-F0A0-45A7-A247-7EC8F41BF599}" srcOrd="0" destOrd="0" presId="urn:microsoft.com/office/officeart/2009/3/layout/PlusandMinus"/>
    <dgm:cxn modelId="{5D5054DB-CDFC-4140-A1BA-EEBD901A5E11}" type="presParOf" srcId="{08B2E8B8-1485-4567-9948-02302137C900}" destId="{0B4C4989-B596-4113-885B-6FA009D35D63}" srcOrd="1" destOrd="0" presId="urn:microsoft.com/office/officeart/2009/3/layout/PlusandMinus"/>
    <dgm:cxn modelId="{318DCEF3-533B-4865-B625-90FE4001A0DE}" type="presParOf" srcId="{08B2E8B8-1485-4567-9948-02302137C900}" destId="{5254512F-C5E0-463A-A7A9-C8525C9E515D}" srcOrd="2" destOrd="0" presId="urn:microsoft.com/office/officeart/2009/3/layout/PlusandMinus"/>
    <dgm:cxn modelId="{84421AA7-5A66-400E-93AE-32941CCE4514}" type="presParOf" srcId="{08B2E8B8-1485-4567-9948-02302137C900}" destId="{D37EFAE0-5989-4936-9C7E-EF36A37AA4F9}" srcOrd="3" destOrd="0" presId="urn:microsoft.com/office/officeart/2009/3/layout/PlusandMinus"/>
    <dgm:cxn modelId="{4D2A3187-DF2E-41B4-9FEC-DFC23761A043}" type="presParOf" srcId="{08B2E8B8-1485-4567-9948-02302137C900}" destId="{39D36921-0522-4032-8D72-3B0D9C91B6A2}" srcOrd="4" destOrd="0" presId="urn:microsoft.com/office/officeart/2009/3/layout/PlusandMinus"/>
    <dgm:cxn modelId="{2CADE573-80A0-4569-8063-2C40184338C9}" type="presParOf" srcId="{08B2E8B8-1485-4567-9948-02302137C900}" destId="{89463B77-0DE7-4024-89C9-E99C0139C772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9E82-F0A0-45A7-A247-7EC8F41BF599}">
      <dsp:nvSpPr>
        <dsp:cNvPr id="0" name=""/>
        <dsp:cNvSpPr/>
      </dsp:nvSpPr>
      <dsp:spPr>
        <a:xfrm>
          <a:off x="692132" y="1597750"/>
          <a:ext cx="7071360" cy="162501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C4989-B596-4113-885B-6FA009D35D63}">
      <dsp:nvSpPr>
        <dsp:cNvPr id="0" name=""/>
        <dsp:cNvSpPr/>
      </dsp:nvSpPr>
      <dsp:spPr>
        <a:xfrm>
          <a:off x="942848" y="1725532"/>
          <a:ext cx="3283712" cy="3126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/>
            <a:t>Area tematica 03. Competitività imprese</a:t>
          </a:r>
        </a:p>
      </dsp:txBody>
      <dsp:txXfrm>
        <a:off x="942848" y="1725532"/>
        <a:ext cx="3283712" cy="3126325"/>
      </dsp:txXfrm>
    </dsp:sp>
    <dsp:sp modelId="{5254512F-C5E0-463A-A7A9-C8525C9E515D}">
      <dsp:nvSpPr>
        <dsp:cNvPr id="0" name=""/>
        <dsp:cNvSpPr/>
      </dsp:nvSpPr>
      <dsp:spPr>
        <a:xfrm>
          <a:off x="4299712" y="1725532"/>
          <a:ext cx="3283712" cy="3126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/>
            <a:t>Area tematica 06. Cultura</a:t>
          </a:r>
        </a:p>
      </dsp:txBody>
      <dsp:txXfrm>
        <a:off x="4299712" y="1725532"/>
        <a:ext cx="3283712" cy="3126325"/>
      </dsp:txXfrm>
    </dsp:sp>
    <dsp:sp modelId="{D37EFAE0-5989-4936-9C7E-EF36A37AA4F9}">
      <dsp:nvSpPr>
        <dsp:cNvPr id="0" name=""/>
        <dsp:cNvSpPr/>
      </dsp:nvSpPr>
      <dsp:spPr>
        <a:xfrm>
          <a:off x="0" y="566809"/>
          <a:ext cx="1381760" cy="1381760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36921-0522-4032-8D72-3B0D9C91B6A2}">
      <dsp:nvSpPr>
        <dsp:cNvPr id="0" name=""/>
        <dsp:cNvSpPr/>
      </dsp:nvSpPr>
      <dsp:spPr>
        <a:xfrm>
          <a:off x="6827520" y="1063723"/>
          <a:ext cx="1300480" cy="445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63B77-0DE7-4024-89C9-E99C0139C772}">
      <dsp:nvSpPr>
        <dsp:cNvPr id="0" name=""/>
        <dsp:cNvSpPr/>
      </dsp:nvSpPr>
      <dsp:spPr>
        <a:xfrm>
          <a:off x="4142248" y="1085477"/>
          <a:ext cx="16256" cy="2472269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5ACE0-1226-4D72-A8C8-5ED201D4F2BF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72C21-7605-4D72-B89B-008DE2A5DF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9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2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9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9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7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79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9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79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72C21-7605-4D72-B89B-008DE2A5DF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33AEB-E6FB-60F7-303D-97B7C22F7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AD979D-4E69-07A5-62FF-735232C36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06BB33-38D0-C151-D172-975B6E0B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F216-CB93-4BDC-8C9D-EFD0498A76BB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05E2D6-6482-F104-5D9E-98A9049F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27CB62-3CE1-A281-1BC8-C284C56F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6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D2DBA-3B5C-D07B-D109-8BDB272A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A048DB-FAC0-D013-B70E-356CE8D89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BD2EE-3591-649B-607C-7B0C72DE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F24-ACDC-4476-8910-F94A5A923F76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A8458E-424C-95B7-C2EF-1886A70F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AD38FF-4FF6-7A4F-F4CD-8EC044E54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33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E3A38B7-33F3-69BD-CFB7-ADD198572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F327E4A-BF9D-92AF-C80A-224726841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8034AA-56D5-852E-279D-7AABEF99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93EF-D16D-4DFB-8BBD-B7E529A8D0BF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5C141F-B51D-0279-8448-CA9ADE85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0E859-3823-C136-44DA-4FC747C9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4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65923-8F26-17CE-17B2-11298013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728663"/>
            <a:ext cx="11522075" cy="519458"/>
          </a:xfrm>
        </p:spPr>
        <p:txBody>
          <a:bodyPr>
            <a:no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58221F-0850-8BE9-A595-DAAAC1594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095A4E-EF04-C54D-6F63-23FFA866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BB-4AAE-488E-9DDA-105F6E76ECAD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CC9FC6-953A-1510-B8EC-DCE0561F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13107D0E-808E-B549-960D-C2D1F38D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1239" y="6530676"/>
            <a:ext cx="2743200" cy="333375"/>
          </a:xfrm>
        </p:spPr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53810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59" userDrawn="1">
          <p15:clr>
            <a:srgbClr val="FBAE40"/>
          </p15:clr>
        </p15:guide>
        <p15:guide id="2" pos="211" userDrawn="1">
          <p15:clr>
            <a:srgbClr val="FBAE40"/>
          </p15:clr>
        </p15:guide>
        <p15:guide id="3" pos="746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1FE888-961C-B717-62A9-1ADAB8B90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8F2C39-C4BC-DA12-5E49-DD81CDE6C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2C0344-BAC3-FA75-E612-B74A3E7E9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DA2F-E9EA-41BC-93BB-EA1F5E448623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35B25B-BBF8-531D-FF5B-DB0480E92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CA8B69-83EF-0A03-EFB3-D8431DAF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1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D5553-94B1-3E97-B8C0-10A9386A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4F03E2-8D7C-29D8-2DF2-9D90F9BC6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AEA641-BB1F-D2E2-D8B6-794D8B7D0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F1DA-C3A4-8034-7F2F-2E6B10E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DEA8-1CAF-4DEC-ADF0-762C37086B6C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B27DCA-4C9E-1781-8404-706B3E85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173A0D-5077-D6C1-EA86-49A83038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63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95C1F-13C7-FF71-BE56-85491BF0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7FDA09-CCB3-A8BC-AEE3-6F210D69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5DB3F0-9481-73B7-760A-33464A529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69D7E-1E19-AADE-F540-BD831C6FE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FB62F8-C932-0E74-5F9F-502B27AB5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D07BE59-A9C1-0669-5147-C87EB9417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EEE7-9B01-439D-84A4-E33F46D1F26A}" type="datetime1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EEE93BB-5AA7-43C8-3223-E1D89329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3B2079E-0C1F-2F07-6C93-947AB76D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0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73D873-6A1A-310D-EB61-07BFA5264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E59675B-1EFE-84D0-37AA-1057D4E7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927-6207-4A9F-A537-DD8448E6B8C2}" type="datetime1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CC8337-07F5-6D6D-870E-A91EC7B3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AF03F5-94BE-A4EE-443D-F4606C3A1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3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FF3E165-B4D0-B95B-8AF0-9DC9F092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C315-E018-4D57-9554-D57538AE5973}" type="datetime1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075FB75-2EB1-A5D4-DA75-879CDF67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21B86C-F19F-F498-76BC-D0EDEE307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5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2108F-FD67-A27F-5F9B-B429D837F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C1110A-54DA-414C-0FE3-D128506B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B75A41-C703-323F-C85A-EFFF2BA63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3C931A-D538-B602-71AB-EF93F190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A807-3331-4CC1-A477-AA923966C592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B39913-F93B-213D-8133-F543CFAF2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902651-E6EC-555B-134C-F997A72D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9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0DABC-1665-9847-11E0-EBC26D555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94EC9F9-97DA-6D6B-2F1C-3A3D17162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4E2B87-88F0-5186-E2B5-9CD7DE038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743141-4BEB-4CDC-8051-3BD8C554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9F3A-9089-4F3F-AA62-7E32D521AAE5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4755BE-8AFA-31AC-AEFD-FBF03253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0AF1EB-3485-AF39-E146-647E5A85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9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0539946-9E46-F9AB-92F9-C99436549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95391F-0B54-5B0B-7A3D-2BF7986F8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B798A2-8D42-9BF5-C84E-1C094EC1C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D977-4F97-45F8-AC3E-0CE6258C215B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EB52E9-638B-1C85-92CB-A85C7C174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30ECB0-E531-20D2-9188-C8E9FF320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852F-DF76-4043-932C-086224B55F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1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720D830-8151-CCF5-95D2-66E4B4464B45}"/>
              </a:ext>
            </a:extLst>
          </p:cNvPr>
          <p:cNvSpPr txBox="1"/>
          <p:nvPr/>
        </p:nvSpPr>
        <p:spPr>
          <a:xfrm>
            <a:off x="334963" y="5687599"/>
            <a:ext cx="555302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400" b="1" dirty="0">
                <a:solidFill>
                  <a:srgbClr val="F49C10"/>
                </a:solidFill>
              </a:rPr>
              <a:t>Palermo</a:t>
            </a:r>
          </a:p>
          <a:p>
            <a:pPr algn="l"/>
            <a:r>
              <a:rPr lang="en-US" sz="2400" dirty="0">
                <a:solidFill>
                  <a:srgbClr val="005D9F"/>
                </a:solidFill>
              </a:rPr>
              <a:t>26/09/2024</a:t>
            </a:r>
            <a:endParaRPr lang="en-GB" sz="2400" dirty="0" err="1">
              <a:solidFill>
                <a:srgbClr val="005D9F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4AEDC855-F79C-AA49-A11D-A0A188C3E62C}"/>
              </a:ext>
            </a:extLst>
          </p:cNvPr>
          <p:cNvSpPr/>
          <p:nvPr/>
        </p:nvSpPr>
        <p:spPr>
          <a:xfrm>
            <a:off x="0" y="0"/>
            <a:ext cx="12192000" cy="1085088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12FDA6F-0A27-0130-ED8B-E2CB9B95BA1F}"/>
              </a:ext>
            </a:extLst>
          </p:cNvPr>
          <p:cNvSpPr txBox="1"/>
          <p:nvPr/>
        </p:nvSpPr>
        <p:spPr>
          <a:xfrm>
            <a:off x="334963" y="3645970"/>
            <a:ext cx="1107685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2800" dirty="0">
              <a:solidFill>
                <a:srgbClr val="005D9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xmlns="" id="{4CC770A9-4D9A-1B45-A34A-F8417B576DDC}"/>
              </a:ext>
            </a:extLst>
          </p:cNvPr>
          <p:cNvSpPr txBox="1"/>
          <p:nvPr/>
        </p:nvSpPr>
        <p:spPr>
          <a:xfrm>
            <a:off x="334962" y="2349500"/>
            <a:ext cx="11522075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600" dirty="0" err="1">
                <a:solidFill>
                  <a:srgbClr val="7AA3E7"/>
                </a:solidFill>
              </a:rPr>
              <a:t>Comitato</a:t>
            </a:r>
            <a:r>
              <a:rPr lang="en-US" sz="3600" dirty="0">
                <a:solidFill>
                  <a:srgbClr val="7AA3E7"/>
                </a:solidFill>
              </a:rPr>
              <a:t> di </a:t>
            </a:r>
            <a:r>
              <a:rPr lang="en-US" sz="3600" dirty="0" err="1">
                <a:solidFill>
                  <a:srgbClr val="7AA3E7"/>
                </a:solidFill>
              </a:rPr>
              <a:t>Sorveglianza</a:t>
            </a:r>
            <a:endParaRPr lang="en-US" sz="3600" b="1" dirty="0">
              <a:solidFill>
                <a:schemeClr val="bg1"/>
              </a:solidFill>
            </a:endParaRPr>
          </a:p>
          <a:p>
            <a:pPr>
              <a:lnSpc>
                <a:spcPts val="4200"/>
              </a:lnSpc>
            </a:pPr>
            <a:r>
              <a:rPr lang="en-US" sz="3600" b="1" dirty="0">
                <a:solidFill>
                  <a:srgbClr val="164194"/>
                </a:solidFill>
              </a:rPr>
              <a:t>Piano Sviluppo e Coesione (PSC) </a:t>
            </a:r>
            <a:r>
              <a:rPr lang="en-US" sz="3600" b="1" dirty="0" err="1">
                <a:solidFill>
                  <a:srgbClr val="164194"/>
                </a:solidFill>
              </a:rPr>
              <a:t>della</a:t>
            </a:r>
            <a:r>
              <a:rPr lang="en-US" sz="3600" b="1" dirty="0">
                <a:solidFill>
                  <a:srgbClr val="164194"/>
                </a:solidFill>
              </a:rPr>
              <a:t> </a:t>
            </a:r>
            <a:r>
              <a:rPr lang="en-US" sz="3600" b="1" dirty="0" err="1">
                <a:solidFill>
                  <a:srgbClr val="164194"/>
                </a:solidFill>
              </a:rPr>
              <a:t>Regione</a:t>
            </a:r>
            <a:r>
              <a:rPr lang="en-US" sz="3600" b="1" dirty="0">
                <a:solidFill>
                  <a:srgbClr val="164194"/>
                </a:solidFill>
              </a:rPr>
              <a:t> Siciliana</a:t>
            </a:r>
          </a:p>
          <a:p>
            <a:endParaRPr lang="en-US" sz="3600" b="1" dirty="0">
              <a:solidFill>
                <a:srgbClr val="005D9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9679112-4F16-E048-81ED-DC8876E76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154" y="305562"/>
            <a:ext cx="4699805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7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3C247C-6A00-E130-313D-AD7A95FD965D}"/>
              </a:ext>
            </a:extLst>
          </p:cNvPr>
          <p:cNvSpPr txBox="1">
            <a:spLocks/>
          </p:cNvSpPr>
          <p:nvPr/>
        </p:nvSpPr>
        <p:spPr>
          <a:xfrm>
            <a:off x="-162011" y="1052975"/>
            <a:ext cx="12191999" cy="32169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PSC Sezioni Speciali – Stato di attuazione (Dati SIL Caronte al 30/06/2024 validati RIO)</a:t>
            </a:r>
          </a:p>
        </p:txBody>
      </p:sp>
      <p:graphicFrame>
        <p:nvGraphicFramePr>
          <p:cNvPr id="3" name="Tabella 20">
            <a:extLst>
              <a:ext uri="{FF2B5EF4-FFF2-40B4-BE49-F238E27FC236}">
                <a16:creationId xmlns:a16="http://schemas.microsoft.com/office/drawing/2014/main" xmlns="" id="{07446A1C-731C-3730-D524-D026255BC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05620"/>
              </p:ext>
            </p:extLst>
          </p:nvPr>
        </p:nvGraphicFramePr>
        <p:xfrm>
          <a:off x="327561" y="1468934"/>
          <a:ext cx="11529477" cy="2000130"/>
        </p:xfrm>
        <a:graphic>
          <a:graphicData uri="http://schemas.openxmlformats.org/drawingml/2006/table">
            <a:tbl>
              <a:tblPr/>
              <a:tblGrid>
                <a:gridCol w="1864778">
                  <a:extLst>
                    <a:ext uri="{9D8B030D-6E8A-4147-A177-3AD203B41FA5}">
                      <a16:colId xmlns:a16="http://schemas.microsoft.com/office/drawing/2014/main" xmlns="" val="306514182"/>
                    </a:ext>
                  </a:extLst>
                </a:gridCol>
                <a:gridCol w="2087439">
                  <a:extLst>
                    <a:ext uri="{9D8B030D-6E8A-4147-A177-3AD203B41FA5}">
                      <a16:colId xmlns:a16="http://schemas.microsoft.com/office/drawing/2014/main" xmlns="" val="2106930263"/>
                    </a:ext>
                  </a:extLst>
                </a:gridCol>
                <a:gridCol w="2571556">
                  <a:extLst>
                    <a:ext uri="{9D8B030D-6E8A-4147-A177-3AD203B41FA5}">
                      <a16:colId xmlns:a16="http://schemas.microsoft.com/office/drawing/2014/main" xmlns="" val="2937350028"/>
                    </a:ext>
                  </a:extLst>
                </a:gridCol>
                <a:gridCol w="2571556">
                  <a:extLst>
                    <a:ext uri="{9D8B030D-6E8A-4147-A177-3AD203B41FA5}">
                      <a16:colId xmlns:a16="http://schemas.microsoft.com/office/drawing/2014/main" xmlns="" val="2883996680"/>
                    </a:ext>
                  </a:extLst>
                </a:gridCol>
                <a:gridCol w="2434148">
                  <a:extLst>
                    <a:ext uri="{9D8B030D-6E8A-4147-A177-3AD203B41FA5}">
                      <a16:colId xmlns:a16="http://schemas.microsoft.com/office/drawing/2014/main" xmlns="" val="1899739888"/>
                    </a:ext>
                  </a:extLst>
                </a:gridCol>
              </a:tblGrid>
              <a:tr h="736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DOTAZIONE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QUOTA AMMESSA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IMPEGNI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GIURIDICAMENTE VINCOLANTI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PAGAMENTI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0391077"/>
                  </a:ext>
                </a:extLst>
              </a:tr>
              <a:tr h="50521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SEZIONE SPECIALE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942.612.369,90 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677.819.532,11</a:t>
                      </a:r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594.340.412,54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499.821.364,10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1768315"/>
                  </a:ext>
                </a:extLst>
              </a:tr>
              <a:tr h="50521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SEZIONE SPECIALE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423.820.000,00  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83.480.057,75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6.889.865,78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627.504,47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161450"/>
                  </a:ext>
                </a:extLst>
              </a:tr>
              <a:tr h="25276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1.366.432.369,90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761.299.589,86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601.230.278,32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500.448.868,57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41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1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486029"/>
                  </a:ext>
                </a:extLst>
              </a:tr>
            </a:tbl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xmlns="" id="{316FC134-A3EF-3DA0-8F7C-6490A013CD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396352"/>
              </p:ext>
            </p:extLst>
          </p:nvPr>
        </p:nvGraphicFramePr>
        <p:xfrm>
          <a:off x="327561" y="3657600"/>
          <a:ext cx="11529476" cy="3036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887DC394-9EF8-6C1C-B077-1A105CBDB7EB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7939550E-5287-7078-3E0C-1AAD8C3EFE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3578F532-8215-DE38-1AA2-B5BBBECCC7D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44">
            <a:extLst>
              <a:ext uri="{FF2B5EF4-FFF2-40B4-BE49-F238E27FC236}">
                <a16:creationId xmlns:a16="http://schemas.microsoft.com/office/drawing/2014/main" xmlns="" id="{3576D56E-FAEF-68A5-6378-4158F99D1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10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08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1F59DCBC-CA01-3572-A9B5-2356DEB7ADCE}"/>
              </a:ext>
            </a:extLst>
          </p:cNvPr>
          <p:cNvSpPr txBox="1">
            <a:spLocks/>
          </p:cNvSpPr>
          <p:nvPr/>
        </p:nvSpPr>
        <p:spPr>
          <a:xfrm>
            <a:off x="26316" y="1205267"/>
            <a:ext cx="12191999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8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	PSC – Stato di attuazione della Sezione Speciale 1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448C5859-0548-063C-D5CC-D45779CE3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11395"/>
              </p:ext>
            </p:extLst>
          </p:nvPr>
        </p:nvGraphicFramePr>
        <p:xfrm>
          <a:off x="923040" y="2164465"/>
          <a:ext cx="10398552" cy="3082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8">
                  <a:extLst>
                    <a:ext uri="{9D8B030D-6E8A-4147-A177-3AD203B41FA5}">
                      <a16:colId xmlns:a16="http://schemas.microsoft.com/office/drawing/2014/main" xmlns="" val="129766772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1714067169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43534291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3758946059"/>
                    </a:ext>
                  </a:extLst>
                </a:gridCol>
              </a:tblGrid>
              <a:tr h="4614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Area tematica</a:t>
                      </a:r>
                      <a:endParaRPr lang="it-I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Quota Ammessa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Impegni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Pagamenti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98364124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 COMPETITIVITÀ IMPRESA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426.117.064,05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384.542.871,04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328.463.219,38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56602689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 AMBIENTE E RISORSE NATURALI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54.670.000,00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54.081.679,57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37.657.631,54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18437895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07. TRASPORTI E MOBILITÀ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11.692.071,14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9.159.081,24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8.331.545,16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1170639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 RIQUALIFICAZIONE URBANA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45.985.566,92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7.201.950,69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2.842.953,07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72272671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SOCIALE E SALUTE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139.354.830,00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139.354.830,00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122.526.014,95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32707608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677.819.532,11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594.340.412,54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499.821.364,10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6613015"/>
                  </a:ext>
                </a:extLst>
              </a:tr>
            </a:tbl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07EB71B3-C2B3-598F-467A-BE04F2A9C3DF}"/>
              </a:ext>
            </a:extLst>
          </p:cNvPr>
          <p:cNvSpPr/>
          <p:nvPr/>
        </p:nvSpPr>
        <p:spPr>
          <a:xfrm>
            <a:off x="-10939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937592A3-DB7E-7D84-808B-B6C6D9E085D3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44">
            <a:extLst>
              <a:ext uri="{FF2B5EF4-FFF2-40B4-BE49-F238E27FC236}">
                <a16:creationId xmlns:a16="http://schemas.microsoft.com/office/drawing/2014/main" xmlns="" id="{92D070A6-4720-F885-99C3-C929DB000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11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82C5DFD2-EC41-E33E-60B7-D21C032EC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9437" y="66864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it-IT" altLang="it-IT" sz="1100" b="1" dirty="0">
              <a:solidFill>
                <a:schemeClr val="bg1"/>
              </a:solidFill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09F71FDD-3700-9443-E30D-66D7529094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1F59DCBC-CA01-3572-A9B5-2356DEB7ADCE}"/>
              </a:ext>
            </a:extLst>
          </p:cNvPr>
          <p:cNvSpPr txBox="1">
            <a:spLocks/>
          </p:cNvSpPr>
          <p:nvPr/>
        </p:nvSpPr>
        <p:spPr>
          <a:xfrm>
            <a:off x="-10938" y="1510763"/>
            <a:ext cx="12191999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8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	PSC – Stato di attuazione della Sezione Speciale 2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2C42BA21-BD83-40C9-6D2D-66707F3D6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626839"/>
              </p:ext>
            </p:extLst>
          </p:nvPr>
        </p:nvGraphicFramePr>
        <p:xfrm>
          <a:off x="896724" y="2905245"/>
          <a:ext cx="10398552" cy="1791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8">
                  <a:extLst>
                    <a:ext uri="{9D8B030D-6E8A-4147-A177-3AD203B41FA5}">
                      <a16:colId xmlns:a16="http://schemas.microsoft.com/office/drawing/2014/main" xmlns="" val="129766772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1714067169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43534291"/>
                    </a:ext>
                  </a:extLst>
                </a:gridCol>
                <a:gridCol w="2599638">
                  <a:extLst>
                    <a:ext uri="{9D8B030D-6E8A-4147-A177-3AD203B41FA5}">
                      <a16:colId xmlns:a16="http://schemas.microsoft.com/office/drawing/2014/main" xmlns="" val="3758946059"/>
                    </a:ext>
                  </a:extLst>
                </a:gridCol>
              </a:tblGrid>
              <a:tr h="4614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Area </a:t>
                      </a:r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tematica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Quota Ammessa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Impegni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Pagamenti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98364124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05. AMBIENTE E RISORSE NATURALI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74.206.448,37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6.353.843,37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1.291.696,97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56602689"/>
                  </a:ext>
                </a:extLst>
              </a:tr>
              <a:tr h="4042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06. CULTURA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14.463.625,31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-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18437895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83.480.057,75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6.889.865,78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627.504,47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6613015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FA3822F4-63B0-0557-816C-5F7B8310D4C9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4AD219AE-26B1-F645-C0D3-D5561E4DD0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8EE801D0-BB6A-BF51-A71B-736BDE456E0B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44">
            <a:extLst>
              <a:ext uri="{FF2B5EF4-FFF2-40B4-BE49-F238E27FC236}">
                <a16:creationId xmlns:a16="http://schemas.microsoft.com/office/drawing/2014/main" xmlns="" id="{E75A3E2C-3A07-0512-97AD-9C590A857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12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09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13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34962" y="2479492"/>
            <a:ext cx="11522075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it-IT" sz="3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Approvazione </a:t>
            </a:r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Relazione finale di chiusura parziale del PSC, relativa alle risorse associate a progetti conclusi alla data del 31/12/2023 per ciascuna area tematica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41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27561" y="899627"/>
            <a:ext cx="11864435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Relazione finale di chiusura parziale al 31.12.2023 – Focus progetti conclusi 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52B80B71-8B9A-CD26-9698-94F0BAA58B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403547"/>
              </p:ext>
            </p:extLst>
          </p:nvPr>
        </p:nvGraphicFramePr>
        <p:xfrm>
          <a:off x="4949072" y="1336340"/>
          <a:ext cx="6721312" cy="533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FB420AD2-AAE9-95E1-CCE9-BAF5CD7A2E9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A0C439D-924A-BF37-7650-9CB79DF077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2A76FC10-E2D9-9744-B350-A78039190B79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44">
            <a:extLst>
              <a:ext uri="{FF2B5EF4-FFF2-40B4-BE49-F238E27FC236}">
                <a16:creationId xmlns:a16="http://schemas.microsoft.com/office/drawing/2014/main" xmlns="" id="{8447EBE2-6D7E-C126-E11C-5D154FEC3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14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90873F39-629A-4CA1-D048-F196C7860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961226"/>
              </p:ext>
            </p:extLst>
          </p:nvPr>
        </p:nvGraphicFramePr>
        <p:xfrm>
          <a:off x="225713" y="1675280"/>
          <a:ext cx="5620473" cy="4746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3122">
                  <a:extLst>
                    <a:ext uri="{9D8B030D-6E8A-4147-A177-3AD203B41FA5}">
                      <a16:colId xmlns:a16="http://schemas.microsoft.com/office/drawing/2014/main" xmlns="" val="3954069202"/>
                    </a:ext>
                  </a:extLst>
                </a:gridCol>
                <a:gridCol w="1266385">
                  <a:extLst>
                    <a:ext uri="{9D8B030D-6E8A-4147-A177-3AD203B41FA5}">
                      <a16:colId xmlns:a16="http://schemas.microsoft.com/office/drawing/2014/main" xmlns="" val="2018685243"/>
                    </a:ext>
                  </a:extLst>
                </a:gridCol>
                <a:gridCol w="1550966">
                  <a:extLst>
                    <a:ext uri="{9D8B030D-6E8A-4147-A177-3AD203B41FA5}">
                      <a16:colId xmlns:a16="http://schemas.microsoft.com/office/drawing/2014/main" xmlns="" val="2596004309"/>
                    </a:ext>
                  </a:extLst>
                </a:gridCol>
              </a:tblGrid>
              <a:tr h="692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Area tematica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Risorsa FSC assegnata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N. interventi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18575640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03-COMPETITIVITÀ IMPRESE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45.262.199,68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74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5782060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04-ENERGIA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18.455.478,81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172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8012410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05-AMBIENTE E RISORSE NATURALI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134.112.784,16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133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3436251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06-CULTURA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  2.500.000,00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  7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44419285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07-TRASPORTI E MOBILITÀ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51.694.897,20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15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1274567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08-RIQUALIFICAZIONE URBANA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28.141.499,75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69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21270896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09-LAVORO E OCCUPABILITÀ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  1.221.433,82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37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19681144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10-SOCIALE E SALUTE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44.782.086,57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142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4147558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11-ISTRUZIONE E FORMAZIONE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  8.742.673,71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68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8286879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12-CAPACITÀ AMMINISTRATIVA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      8.459.325,92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  5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2445879"/>
                  </a:ext>
                </a:extLst>
              </a:tr>
              <a:tr h="368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effectLst/>
                        </a:rPr>
                        <a:t>Totale complessivo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>
                          <a:effectLst/>
                        </a:rPr>
                        <a:t>  343.372.379,62 </a:t>
                      </a:r>
                      <a:endParaRPr lang="it-IT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b="1" dirty="0">
                          <a:effectLst/>
                        </a:rPr>
                        <a:t>                            722 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7821942"/>
                  </a:ext>
                </a:extLst>
              </a:tr>
            </a:tbl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2AEDACB6-0262-30F3-CD27-EEB4174183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66219"/>
              </p:ext>
            </p:extLst>
          </p:nvPr>
        </p:nvGraphicFramePr>
        <p:xfrm>
          <a:off x="5846188" y="1414020"/>
          <a:ext cx="5824195" cy="500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52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15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34962" y="2479492"/>
            <a:ext cx="11522075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Seguiti della procedura scritta n. 1/2024 e procedura scritta n. 3/2024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16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74007" y="901115"/>
            <a:ext cx="11693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Seguiti della procedura scritta n. 1/2024 </a:t>
            </a:r>
            <a:r>
              <a:rPr lang="it-IT" dirty="0"/>
              <a:t>- risorse necessarie al completamento delle operazioni selezionate nel PO FESR 2014 - 2020</a:t>
            </a:r>
          </a:p>
        </p:txBody>
      </p:sp>
      <p:sp>
        <p:nvSpPr>
          <p:cNvPr id="3" name="Rettangolo 2"/>
          <p:cNvSpPr/>
          <p:nvPr/>
        </p:nvSpPr>
        <p:spPr>
          <a:xfrm>
            <a:off x="174008" y="3399691"/>
            <a:ext cx="2323008" cy="149176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Risorse necessarie per il completamento interventi PO FESR 2014-2020</a:t>
            </a:r>
          </a:p>
          <a:p>
            <a:pPr algn="ctr"/>
            <a:r>
              <a:rPr lang="it-IT" b="1" dirty="0"/>
              <a:t>140.148.304,45</a:t>
            </a:r>
          </a:p>
        </p:txBody>
      </p:sp>
      <p:sp>
        <p:nvSpPr>
          <p:cNvPr id="10" name="Freccia a destra 9"/>
          <p:cNvSpPr/>
          <p:nvPr/>
        </p:nvSpPr>
        <p:spPr>
          <a:xfrm rot="20412396">
            <a:off x="2549558" y="3404908"/>
            <a:ext cx="1245030" cy="527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1118038">
            <a:off x="2550453" y="4445387"/>
            <a:ext cx="1245030" cy="527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arrotondato 15"/>
          <p:cNvSpPr/>
          <p:nvPr/>
        </p:nvSpPr>
        <p:spPr>
          <a:xfrm>
            <a:off x="3847130" y="2447895"/>
            <a:ext cx="2555631" cy="1162165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Copertura finanziaria su risorse POC 2014-2020 </a:t>
            </a:r>
          </a:p>
          <a:p>
            <a:pPr algn="ctr"/>
            <a:r>
              <a:rPr lang="it-IT" b="1" dirty="0"/>
              <a:t>33.701.039,58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847131" y="4148868"/>
            <a:ext cx="2555631" cy="1635371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Copertura finanziaria temporanea su risorse non impegnata della Sezione Speciale 2 del PSC</a:t>
            </a:r>
          </a:p>
          <a:p>
            <a:pPr algn="ctr"/>
            <a:r>
              <a:rPr lang="it-IT" b="1" dirty="0"/>
              <a:t>96.447.264,87*</a:t>
            </a:r>
          </a:p>
        </p:txBody>
      </p:sp>
      <p:sp>
        <p:nvSpPr>
          <p:cNvPr id="18" name="Freccia a destra 17"/>
          <p:cNvSpPr/>
          <p:nvPr/>
        </p:nvSpPr>
        <p:spPr>
          <a:xfrm>
            <a:off x="6402762" y="4757516"/>
            <a:ext cx="893167" cy="400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 rot="16200000">
            <a:off x="10968532" y="2644770"/>
            <a:ext cx="410307" cy="466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7295929" y="1547446"/>
            <a:ext cx="2250831" cy="1125414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50" dirty="0"/>
              <a:t>correlazione tra Obiettivi Tematici del P0 FESR 2014 - 2020 e le</a:t>
            </a:r>
          </a:p>
          <a:p>
            <a:pPr algn="ctr"/>
            <a:r>
              <a:rPr lang="it-IT" sz="1050" dirty="0"/>
              <a:t>Aree tematiche della Sezione Speciale 2</a:t>
            </a:r>
          </a:p>
        </p:txBody>
      </p:sp>
      <p:sp>
        <p:nvSpPr>
          <p:cNvPr id="20" name="Freccia a destra 19"/>
          <p:cNvSpPr/>
          <p:nvPr/>
        </p:nvSpPr>
        <p:spPr>
          <a:xfrm rot="16200000">
            <a:off x="8216191" y="2644768"/>
            <a:ext cx="410308" cy="466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10375727" y="1547447"/>
            <a:ext cx="1595914" cy="1125414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50" dirty="0"/>
              <a:t>La finalizzazione non determina una modifica della dotazione delle Aree Tematiche</a:t>
            </a:r>
          </a:p>
        </p:txBody>
      </p:sp>
      <p:sp>
        <p:nvSpPr>
          <p:cNvPr id="6" name="Rettangolo 5"/>
          <p:cNvSpPr/>
          <p:nvPr/>
        </p:nvSpPr>
        <p:spPr>
          <a:xfrm>
            <a:off x="174008" y="6072335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b="1" dirty="0"/>
              <a:t>*aggiornamento rispetto al valore di cui alla Procedura scritta n. 1/2024 pari a 95.097.710,04,</a:t>
            </a:r>
          </a:p>
        </p:txBody>
      </p:sp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404346"/>
              </p:ext>
            </p:extLst>
          </p:nvPr>
        </p:nvGraphicFramePr>
        <p:xfrm>
          <a:off x="7295929" y="3106615"/>
          <a:ext cx="4800600" cy="331475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46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5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92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61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OT FESR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Area Tematica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 Importo complessivo dei completamenti su Sezione Speciale 2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3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02. DIGITALIZZAZIONE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  3.849.894,93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903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02.01 TECNOLOGIE E SERVIZI DIGITALI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                     3.849.894,93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84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04. ENERGIA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 6.524.100,66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733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04.01. EFFICIENZA ENERGETICA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                   6.524.100,66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306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05. AMBIENTE E RISORSE NATURALI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23.588.970,29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0101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05.01 RISCHI E ADATTAMENTO CLIMATICO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                  10.583.197,88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9277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05.03. RIFIUTI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                  13.005.772,41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96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06. CULTURA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13.331.982,93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1667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06.01 PATRIMONIO E PAESAGGIO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                  13.331.982,93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75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10. SOCIALE E SALUTE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  9.152.370,06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10.01 STRUTTURE SOCIALI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                     9.152.370,06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1450"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Totale complessivo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                 96.447.318,87 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672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17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74007" y="901115"/>
            <a:ext cx="11693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Seguiti della procedura scritta n. 3/2024 </a:t>
            </a:r>
            <a:r>
              <a:rPr lang="it-IT" dirty="0"/>
              <a:t>- Salvaguardia degli interventi selezionati nel PO FESR 2014 -2020 e non avviati entro il periodo di eleggibilità della spesa.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4006" y="1851466"/>
            <a:ext cx="114318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7848083" y="2973989"/>
            <a:ext cx="515815" cy="5885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2775322" y="3562528"/>
            <a:ext cx="6652044" cy="1200329"/>
          </a:xfrm>
          <a:prstGeom prst="rect">
            <a:avLst/>
          </a:prstGeom>
          <a:ln w="381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dirty="0"/>
              <a:t>Copertura finanziaria </a:t>
            </a:r>
            <a:r>
              <a:rPr lang="it-IT" b="1" dirty="0"/>
              <a:t>temporanea </a:t>
            </a:r>
            <a:r>
              <a:rPr lang="it-IT" dirty="0"/>
              <a:t>per la salvaguardia di interventi del PO FESR 2014-2020 non avviati che dovranno assumere le O.G.V. entro il 31/12/2025 ed avere un cronoprogramma in linea con la data di scadenza del POC Sicilia 2014–2020 fissata al 31/12/2026 </a:t>
            </a:r>
          </a:p>
        </p:txBody>
      </p:sp>
      <p:sp>
        <p:nvSpPr>
          <p:cNvPr id="24" name="Freccia in giù 23"/>
          <p:cNvSpPr/>
          <p:nvPr/>
        </p:nvSpPr>
        <p:spPr>
          <a:xfrm>
            <a:off x="7848083" y="4780778"/>
            <a:ext cx="515815" cy="5885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2775322" y="5369317"/>
            <a:ext cx="6652044" cy="1200329"/>
          </a:xfrm>
          <a:prstGeom prst="rect">
            <a:avLst/>
          </a:prstGeom>
          <a:ln w="381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dirty="0"/>
              <a:t>In corso l’istruttoria per la definizione dell'elenco della struttura programmatica aggiornata della Sezione Speciale 2, a seguito dell'approvazione da parte della Giunta Regionale di Governo, saranno oggetto di specifica procedura scritta.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81451"/>
              </p:ext>
            </p:extLst>
          </p:nvPr>
        </p:nvGraphicFramePr>
        <p:xfrm>
          <a:off x="2765122" y="1653189"/>
          <a:ext cx="6672443" cy="132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7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Dotazione</a:t>
                      </a:r>
                      <a:r>
                        <a:rPr lang="it-IT" sz="1600" baseline="0" dirty="0"/>
                        <a:t> della Sezione Speciale 2 del PSC</a:t>
                      </a:r>
                      <a:endParaRPr lang="it-I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423.820.000,00</a:t>
                      </a:r>
                      <a:endParaRPr lang="it-IT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Sperse COVID</a:t>
                      </a:r>
                      <a:r>
                        <a:rPr lang="it-IT" sz="1600" baseline="0" dirty="0"/>
                        <a:t> – 19 anticipate dallo Stato e certificate sul PO FESR e PO FSE</a:t>
                      </a:r>
                      <a:endParaRPr lang="it-I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346.759.228,19</a:t>
                      </a:r>
                      <a:endParaRPr lang="it-IT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=</a:t>
                      </a:r>
                      <a:r>
                        <a:rPr lang="it-IT" sz="1600" b="1" baseline="0" dirty="0"/>
                        <a:t> Risorse residue della Sezione Speciale 2 del PSC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77.060.771,81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433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18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34962" y="2479492"/>
            <a:ext cx="11522075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it-IT" sz="3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Approvazione</a:t>
            </a:r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delle richieste di riprogrammazione pervenute dai Dipartimenti/Centri di Responsabilità e approvazione del Piano Finanziario aggiornato della Sezione Ordinaria del PSC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94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19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16" name="Rettangolo arrotondato 15"/>
          <p:cNvSpPr/>
          <p:nvPr/>
        </p:nvSpPr>
        <p:spPr>
          <a:xfrm>
            <a:off x="775683" y="1759076"/>
            <a:ext cx="2555631" cy="1162165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Dipartimento Regionale della Protezione Civile</a:t>
            </a:r>
            <a:endParaRPr lang="it-IT" b="1" dirty="0"/>
          </a:p>
        </p:txBody>
      </p:sp>
      <p:sp>
        <p:nvSpPr>
          <p:cNvPr id="18" name="Freccia a destra 17"/>
          <p:cNvSpPr/>
          <p:nvPr/>
        </p:nvSpPr>
        <p:spPr>
          <a:xfrm>
            <a:off x="4257439" y="2139913"/>
            <a:ext cx="893167" cy="400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arrotondato 18"/>
          <p:cNvSpPr/>
          <p:nvPr/>
        </p:nvSpPr>
        <p:spPr>
          <a:xfrm>
            <a:off x="787408" y="4666400"/>
            <a:ext cx="2555631" cy="1162165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Dipartimento Regionale dei Beni Culturali e dell’Identità Siciliana </a:t>
            </a:r>
            <a:endParaRPr lang="it-IT" b="1" dirty="0"/>
          </a:p>
        </p:txBody>
      </p:sp>
      <p:sp>
        <p:nvSpPr>
          <p:cNvPr id="20" name="Rettangolo arrotondato 19"/>
          <p:cNvSpPr/>
          <p:nvPr/>
        </p:nvSpPr>
        <p:spPr>
          <a:xfrm>
            <a:off x="787408" y="3189284"/>
            <a:ext cx="2555631" cy="1162165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Dipartimento Regionale delle infrastrutture, della mobilità e dei trasporti</a:t>
            </a:r>
          </a:p>
        </p:txBody>
      </p:sp>
      <p:sp>
        <p:nvSpPr>
          <p:cNvPr id="21" name="Freccia a destra 20"/>
          <p:cNvSpPr/>
          <p:nvPr/>
        </p:nvSpPr>
        <p:spPr>
          <a:xfrm>
            <a:off x="4328199" y="3570121"/>
            <a:ext cx="893167" cy="400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>
            <a:off x="4343677" y="5047237"/>
            <a:ext cx="893167" cy="400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1F59DCBC-CA01-3572-A9B5-2356DEB7ADCE}"/>
              </a:ext>
            </a:extLst>
          </p:cNvPr>
          <p:cNvSpPr txBox="1">
            <a:spLocks/>
          </p:cNvSpPr>
          <p:nvPr/>
        </p:nvSpPr>
        <p:spPr>
          <a:xfrm>
            <a:off x="334963" y="752590"/>
            <a:ext cx="11235714" cy="96180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000" dirty="0"/>
              <a:t>Richiesta di maggiore risorse per la copertura di Perizie di Variante e Suppletive (PVS) o maggiori fabbisogni correlati all’aumento dei costi delle materie prime e, pertanto, necessarie per la completa realizzazione degli interventi</a:t>
            </a:r>
            <a:r>
              <a:rPr lang="it-IT" sz="20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7033844" y="1853475"/>
            <a:ext cx="4021015" cy="78421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Ricognizione complessiva su n. 18 interventi inerenti le vie di fuga</a:t>
            </a:r>
          </a:p>
          <a:p>
            <a:pPr algn="ctr"/>
            <a:r>
              <a:rPr lang="it-IT" dirty="0"/>
              <a:t>Fabbisogno: </a:t>
            </a:r>
            <a:r>
              <a:rPr lang="it-IT" b="1" dirty="0"/>
              <a:t>1.601.656,82 euro 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7022122" y="3378256"/>
            <a:ext cx="4021015" cy="78421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Ricognizione su n. 15 interventi relativi al settore stradale</a:t>
            </a:r>
          </a:p>
          <a:p>
            <a:pPr algn="ctr"/>
            <a:r>
              <a:rPr lang="it-IT" dirty="0"/>
              <a:t>Fabbisogno: </a:t>
            </a:r>
            <a:r>
              <a:rPr lang="it-IT" b="1" dirty="0"/>
              <a:t>2.231.260,05 euro </a:t>
            </a:r>
          </a:p>
        </p:txBody>
      </p:sp>
      <p:sp>
        <p:nvSpPr>
          <p:cNvPr id="28" name="Rettangolo arrotondato 27"/>
          <p:cNvSpPr/>
          <p:nvPr/>
        </p:nvSpPr>
        <p:spPr>
          <a:xfrm>
            <a:off x="7022122" y="4672713"/>
            <a:ext cx="4021015" cy="78421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Ricognizione complessiva su tutti gli interventi di competenza</a:t>
            </a:r>
          </a:p>
          <a:p>
            <a:pPr algn="ctr"/>
            <a:r>
              <a:rPr lang="it-IT" dirty="0"/>
              <a:t>Fabbisogno: </a:t>
            </a:r>
            <a:r>
              <a:rPr lang="it-IT" b="1" dirty="0"/>
              <a:t>897.828,77  euro </a:t>
            </a:r>
          </a:p>
        </p:txBody>
      </p:sp>
    </p:spTree>
    <p:extLst>
      <p:ext uri="{BB962C8B-B14F-4D97-AF65-F5344CB8AC3E}">
        <p14:creationId xmlns:p14="http://schemas.microsoft.com/office/powerpoint/2010/main" val="196116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2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xmlns="" id="{0BD61035-0655-A04B-9CDF-09D22A50E47E}"/>
              </a:ext>
            </a:extLst>
          </p:cNvPr>
          <p:cNvSpPr txBox="1"/>
          <p:nvPr/>
        </p:nvSpPr>
        <p:spPr>
          <a:xfrm>
            <a:off x="324024" y="1075675"/>
            <a:ext cx="1107685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err="1">
                <a:solidFill>
                  <a:srgbClr val="005D9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Ordine</a:t>
            </a:r>
            <a:r>
              <a:rPr lang="en-US" sz="2400" b="1" dirty="0">
                <a:solidFill>
                  <a:srgbClr val="005D9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400" b="1" dirty="0" err="1">
                <a:solidFill>
                  <a:srgbClr val="005D9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giorno</a:t>
            </a:r>
            <a:r>
              <a:rPr lang="en-US" sz="2400" b="1" dirty="0">
                <a:solidFill>
                  <a:srgbClr val="005D9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US" sz="2400" b="1" dirty="0">
              <a:solidFill>
                <a:srgbClr val="005D9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45901" y="1791335"/>
            <a:ext cx="11522075" cy="4447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Aggiornamento sullo stato di attuazione del Piano di Sviluppo e coesione (PSC) della Regione Siciliana alla scadenza di monitoraggio del 30/06/2024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Approvazione della Relazione finale di chiusura parziale del PSC, relativa alle risorse associate a progetti conclusi alla data del 31/12/2023 per ciascuna area tematica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Seguiti della procedura scritta n. 1/2024 e procedura scritta n. 3/2024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Approvazione delle richieste di riprogrammazione pervenute dai Dipartimenti/Centri di Responsabilità e approvazione del Piano Finanziario aggiornato della Sezione Ordinaria del PSC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Aggiornamento sullo stato di attuazione della procedura di migrazione dei dati degli interventi afferenti ai cicli di programmazione 2000-2006 (SGP) e 2007-2013 sul Sistema di Monitoraggio nel PUC 2014-2020 e degli interventi afferenti al Programma Patto per il Sud del ciclo di Programmazione 2014-2020 al Programma PSC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 ed eventuali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47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20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34962" y="2479492"/>
            <a:ext cx="11522075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Aggiornamento sullo stato di attuazione della procedura di migrazione dei dati degli interventi afferenti ai cicli di programmazione 2000-2006 (SGP) e 2007-2013 sul Sistema di Monitoraggio nel PUC 2014-2020 e degli interventi afferenti al Programma Patto per il Sud del ciclo di Programmazione 2014-2020 al Programma PSC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41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34963" y="1164544"/>
            <a:ext cx="11864435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Migrazione progetti su PSC 2014-2020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52B80B71-8B9A-CD26-9698-94F0BAA58B1F}"/>
              </a:ext>
            </a:extLst>
          </p:cNvPr>
          <p:cNvGraphicFramePr>
            <a:graphicFrameLocks/>
          </p:cNvGraphicFramePr>
          <p:nvPr/>
        </p:nvGraphicFramePr>
        <p:xfrm>
          <a:off x="4949072" y="1336340"/>
          <a:ext cx="6721312" cy="533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FB420AD2-AAE9-95E1-CCE9-BAF5CD7A2E9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A0C439D-924A-BF37-7650-9CB79DF077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2A76FC10-E2D9-9744-B350-A78039190B79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44">
            <a:extLst>
              <a:ext uri="{FF2B5EF4-FFF2-40B4-BE49-F238E27FC236}">
                <a16:creationId xmlns:a16="http://schemas.microsoft.com/office/drawing/2014/main" xmlns="" id="{8447EBE2-6D7E-C126-E11C-5D154FEC3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21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2AEDACB6-0262-30F3-CD27-EEB4174183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838258"/>
              </p:ext>
            </p:extLst>
          </p:nvPr>
        </p:nvGraphicFramePr>
        <p:xfrm>
          <a:off x="5846188" y="1414020"/>
          <a:ext cx="5824195" cy="500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xmlns="" id="{3DDD0AA2-6659-8CB3-2E23-72FF6B3A2A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650373"/>
              </p:ext>
            </p:extLst>
          </p:nvPr>
        </p:nvGraphicFramePr>
        <p:xfrm>
          <a:off x="5912175" y="1805745"/>
          <a:ext cx="5489360" cy="3328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xmlns="" id="{45701EDE-7E0D-BFE8-B8DC-248D7FF58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95346"/>
              </p:ext>
            </p:extLst>
          </p:nvPr>
        </p:nvGraphicFramePr>
        <p:xfrm>
          <a:off x="521616" y="2450360"/>
          <a:ext cx="4609707" cy="195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7274">
                  <a:extLst>
                    <a:ext uri="{9D8B030D-6E8A-4147-A177-3AD203B41FA5}">
                      <a16:colId xmlns:a16="http://schemas.microsoft.com/office/drawing/2014/main" xmlns="" val="4139897786"/>
                    </a:ext>
                  </a:extLst>
                </a:gridCol>
                <a:gridCol w="2262433">
                  <a:extLst>
                    <a:ext uri="{9D8B030D-6E8A-4147-A177-3AD203B41FA5}">
                      <a16:colId xmlns:a16="http://schemas.microsoft.com/office/drawing/2014/main" xmlns="" val="4037072583"/>
                    </a:ext>
                  </a:extLst>
                </a:gridCol>
              </a:tblGrid>
              <a:tr h="3914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Ciclo programmazione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N. interventi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1675716"/>
                  </a:ext>
                </a:extLst>
              </a:tr>
              <a:tr h="3914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2000-2006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1128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84057099"/>
                  </a:ext>
                </a:extLst>
              </a:tr>
              <a:tr h="3914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2007-2013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1180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442969865"/>
                  </a:ext>
                </a:extLst>
              </a:tr>
              <a:tr h="3914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2014-2020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2209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70462154"/>
                  </a:ext>
                </a:extLst>
              </a:tr>
              <a:tr h="3914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4517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010476435"/>
                  </a:ext>
                </a:extLst>
              </a:tr>
            </a:tbl>
          </a:graphicData>
        </a:graphic>
      </p:graphicFrame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B3E05DB4-1585-A2CA-5C42-0FBB49D205AA}"/>
              </a:ext>
            </a:extLst>
          </p:cNvPr>
          <p:cNvSpPr txBox="1"/>
          <p:nvPr/>
        </p:nvSpPr>
        <p:spPr>
          <a:xfrm>
            <a:off x="532934" y="5779059"/>
            <a:ext cx="10043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La migrazione dei progetti afferenti il PSC è stata completata il 24 settembre 2024</a:t>
            </a:r>
          </a:p>
        </p:txBody>
      </p:sp>
    </p:spTree>
    <p:extLst>
      <p:ext uri="{BB962C8B-B14F-4D97-AF65-F5344CB8AC3E}">
        <p14:creationId xmlns:p14="http://schemas.microsoft.com/office/powerpoint/2010/main" val="3439207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22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1074656" y="2479492"/>
            <a:ext cx="1078238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Varie ed eventuali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09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27561" y="899627"/>
            <a:ext cx="11864435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Sezione Ordinaria – Aggiornamento Area tematica Dipartimento Turismo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FB420AD2-AAE9-95E1-CCE9-BAF5CD7A2E9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A0C439D-924A-BF37-7650-9CB79DF077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2A76FC10-E2D9-9744-B350-A78039190B79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44">
            <a:extLst>
              <a:ext uri="{FF2B5EF4-FFF2-40B4-BE49-F238E27FC236}">
                <a16:creationId xmlns:a16="http://schemas.microsoft.com/office/drawing/2014/main" xmlns="" id="{8447EBE2-6D7E-C126-E11C-5D154FEC3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23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711103511"/>
              </p:ext>
            </p:extLst>
          </p:nvPr>
        </p:nvGraphicFramePr>
        <p:xfrm>
          <a:off x="2032000" y="7782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118338" y="4325815"/>
            <a:ext cx="6459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n. </a:t>
            </a:r>
            <a:r>
              <a:rPr lang="it-IT" sz="1400" dirty="0" smtClean="0"/>
              <a:t>64 </a:t>
            </a:r>
            <a:r>
              <a:rPr lang="it-IT" sz="1400" dirty="0"/>
              <a:t>interventi per un importo complessivo pari a </a:t>
            </a:r>
            <a:r>
              <a:rPr lang="it-IT" sz="1400" b="1" dirty="0"/>
              <a:t>3.491.201,89 euro </a:t>
            </a:r>
            <a:r>
              <a:rPr lang="it-IT" sz="1400" dirty="0"/>
              <a:t>per una errata attribuzione nella fase di ricognizione rispetto alla specifica natura degli interventi (</a:t>
            </a:r>
            <a:r>
              <a:rPr lang="it-IT" sz="1400" dirty="0" err="1"/>
              <a:t>ref</a:t>
            </a:r>
            <a:r>
              <a:rPr lang="it-IT" sz="1400" dirty="0"/>
              <a:t>. nota </a:t>
            </a:r>
            <a:r>
              <a:rPr lang="it-IT" sz="1400" dirty="0" err="1"/>
              <a:t>prot</a:t>
            </a:r>
            <a:r>
              <a:rPr lang="it-IT" sz="1400" dirty="0"/>
              <a:t>. n. 29458 del 24/09/2024 del Dipartimento regionale del Turismo, Sport e dello Spettacolo)</a:t>
            </a:r>
          </a:p>
        </p:txBody>
      </p:sp>
    </p:spTree>
    <p:extLst>
      <p:ext uri="{BB962C8B-B14F-4D97-AF65-F5344CB8AC3E}">
        <p14:creationId xmlns:p14="http://schemas.microsoft.com/office/powerpoint/2010/main" val="215582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2C0B3743-1F98-884E-8AD8-44B8F054D7B2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44">
            <a:extLst>
              <a:ext uri="{FF2B5EF4-FFF2-40B4-BE49-F238E27FC236}">
                <a16:creationId xmlns:a16="http://schemas.microsoft.com/office/drawing/2014/main" xmlns="" id="{77A39E99-0D89-E848-A1F1-6FABFDD99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76" y="6569646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3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xmlns="" id="{4F2E8CE9-10C4-134C-AA8C-92F85B4B3940}"/>
              </a:ext>
            </a:extLst>
          </p:cNvPr>
          <p:cNvSpPr txBox="1"/>
          <p:nvPr/>
        </p:nvSpPr>
        <p:spPr>
          <a:xfrm>
            <a:off x="334962" y="2818591"/>
            <a:ext cx="11522075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Aggiornamento sullo stato di attuazione del Piano di Sviluppo e coesione (PSC) della Regione Siciliana alla scadenza di monitoraggio del 30/06/2024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31550885-6CF7-E74E-899E-687E049AA787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6A14AFC-1852-7041-9192-1AD6D5F8B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41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34963" y="934248"/>
            <a:ext cx="11123274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PSC - Sezione Ordinaria – Dotazione Finanziaria per Area tematica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C00FE1A9-75AF-8C61-3B9B-81935E2267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5813976"/>
              </p:ext>
            </p:extLst>
          </p:nvPr>
        </p:nvGraphicFramePr>
        <p:xfrm>
          <a:off x="334963" y="1468934"/>
          <a:ext cx="11529476" cy="502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A02AFAFF-2BC4-8CE2-2843-E63970F965F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75C2677B-F57D-8C22-1717-0EB30F2785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5C625A83-D2CF-519E-5EF7-8EB2B309F061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44">
            <a:extLst>
              <a:ext uri="{FF2B5EF4-FFF2-40B4-BE49-F238E27FC236}">
                <a16:creationId xmlns:a16="http://schemas.microsoft.com/office/drawing/2014/main" xmlns="" id="{702ACCCE-83A2-2133-8760-9C8A4C134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4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6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578177" y="850547"/>
            <a:ext cx="10832525" cy="64229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Distribuzione delle risorse della Sezione Ordinaria assegnate per Area tematica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62421C50-49EF-9248-DE16-938B741B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028250"/>
              </p:ext>
            </p:extLst>
          </p:nvPr>
        </p:nvGraphicFramePr>
        <p:xfrm>
          <a:off x="327561" y="1336340"/>
          <a:ext cx="4429166" cy="5326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83">
                  <a:extLst>
                    <a:ext uri="{9D8B030D-6E8A-4147-A177-3AD203B41FA5}">
                      <a16:colId xmlns:a16="http://schemas.microsoft.com/office/drawing/2014/main" xmlns="" val="3327664452"/>
                    </a:ext>
                  </a:extLst>
                </a:gridCol>
                <a:gridCol w="2214583">
                  <a:extLst>
                    <a:ext uri="{9D8B030D-6E8A-4147-A177-3AD203B41FA5}">
                      <a16:colId xmlns:a16="http://schemas.microsoft.com/office/drawing/2014/main" xmlns="" val="2211237008"/>
                    </a:ext>
                  </a:extLst>
                </a:gridCol>
              </a:tblGrid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Area </a:t>
                      </a:r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tematica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 Risorse assegnate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0251679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01-RICERCA E INNOVAZIONE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112.646.648,10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2073603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02-DIGITALIZZAZIONE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77.945.000,00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2661166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03-COMPETITIVITÀ IMPRESE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372.076.571,87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5960915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04-ENERGIA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30.874.162,26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1745841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05-AMBIENTE E RISORSE NATURALI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2.277.422.931,96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4357701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06-CULTURA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117.991.108,11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4046050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07-TRASPORTI E MOBILITÀ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1.957.054.798,32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8554553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08-RIQUALIFICAZIONE URBANA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418.208.090,71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3262634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09-LAVORO E OCCUPABILITÀ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   1.221.433,82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3705557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10-SOCIALE E SALUTE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58.547.324,73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0901177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11-ISTRUZIONE E FORMAZIONE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74.780.094,99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4545048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12-CAPACITÀ AMMINISTRATIVA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52.608.838,40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68226024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    5.551.377.003,27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58671"/>
                  </a:ext>
                </a:extLst>
              </a:tr>
            </a:tbl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8E0C98B1-0547-7313-D323-4FF55C57E3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6022"/>
              </p:ext>
            </p:extLst>
          </p:nvPr>
        </p:nvGraphicFramePr>
        <p:xfrm>
          <a:off x="4967926" y="1203746"/>
          <a:ext cx="6645897" cy="5326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9F009072-8181-3DCE-2ED5-E950914CFDA4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4D37F700-268E-1BDD-1E68-9C5A591D1D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111A699-222A-7801-C8D8-1FA430047873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44">
            <a:extLst>
              <a:ext uri="{FF2B5EF4-FFF2-40B4-BE49-F238E27FC236}">
                <a16:creationId xmlns:a16="http://schemas.microsoft.com/office/drawing/2014/main" xmlns="" id="{286B14C9-A51A-AE17-8992-E8C94957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5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6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1F59DCBC-CA01-3572-A9B5-2356DEB7ADCE}"/>
              </a:ext>
            </a:extLst>
          </p:cNvPr>
          <p:cNvSpPr txBox="1">
            <a:spLocks/>
          </p:cNvSpPr>
          <p:nvPr/>
        </p:nvSpPr>
        <p:spPr>
          <a:xfrm>
            <a:off x="-334962" y="898958"/>
            <a:ext cx="12191999" cy="96180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8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	PSC – Stato di attuazione della Sezione </a:t>
            </a:r>
            <a:r>
              <a:rPr lang="it-IT" sz="2800" dirty="0" smtClean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Ordinaria - </a:t>
            </a:r>
            <a:r>
              <a:rPr lang="it-IT" sz="12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(Dati SIL Caronte al 30/06/2024 validati RIO)</a:t>
            </a:r>
          </a:p>
          <a:p>
            <a:pPr algn="just">
              <a:lnSpc>
                <a:spcPts val="2480"/>
              </a:lnSpc>
            </a:pPr>
            <a:r>
              <a:rPr lang="it-IT" sz="1200" dirty="0" smtClean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it-IT" sz="1200" dirty="0">
              <a:solidFill>
                <a:srgbClr val="1641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A00F9B9E-0490-FCA7-E617-8150A05BCDAD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9EBD396A-BC2B-CF27-77EA-E258B0AAAA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4A6D5AC-B9DB-6589-5046-44B8314B0BEA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44">
            <a:extLst>
              <a:ext uri="{FF2B5EF4-FFF2-40B4-BE49-F238E27FC236}">
                <a16:creationId xmlns:a16="http://schemas.microsoft.com/office/drawing/2014/main" xmlns="" id="{E2201816-89A0-3D5A-0A59-0233362F9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6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xmlns="" id="{A1C17298-4084-96B6-E2B6-0C2B1CCC2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36647"/>
              </p:ext>
            </p:extLst>
          </p:nvPr>
        </p:nvGraphicFramePr>
        <p:xfrm>
          <a:off x="334963" y="1258411"/>
          <a:ext cx="11160862" cy="551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1643">
                  <a:extLst>
                    <a:ext uri="{9D8B030D-6E8A-4147-A177-3AD203B41FA5}">
                      <a16:colId xmlns:a16="http://schemas.microsoft.com/office/drawing/2014/main" xmlns="" val="2944059135"/>
                    </a:ext>
                  </a:extLst>
                </a:gridCol>
                <a:gridCol w="2106769">
                  <a:extLst>
                    <a:ext uri="{9D8B030D-6E8A-4147-A177-3AD203B41FA5}">
                      <a16:colId xmlns:a16="http://schemas.microsoft.com/office/drawing/2014/main" xmlns="" val="2837325506"/>
                    </a:ext>
                  </a:extLst>
                </a:gridCol>
                <a:gridCol w="2106769">
                  <a:extLst>
                    <a:ext uri="{9D8B030D-6E8A-4147-A177-3AD203B41FA5}">
                      <a16:colId xmlns:a16="http://schemas.microsoft.com/office/drawing/2014/main" xmlns="" val="4220006407"/>
                    </a:ext>
                  </a:extLst>
                </a:gridCol>
                <a:gridCol w="2225383">
                  <a:extLst>
                    <a:ext uri="{9D8B030D-6E8A-4147-A177-3AD203B41FA5}">
                      <a16:colId xmlns:a16="http://schemas.microsoft.com/office/drawing/2014/main" xmlns="" val="520866851"/>
                    </a:ext>
                  </a:extLst>
                </a:gridCol>
                <a:gridCol w="1399467">
                  <a:extLst>
                    <a:ext uri="{9D8B030D-6E8A-4147-A177-3AD203B41FA5}">
                      <a16:colId xmlns:a16="http://schemas.microsoft.com/office/drawing/2014/main" xmlns="" val="3703243748"/>
                    </a:ext>
                  </a:extLst>
                </a:gridCol>
                <a:gridCol w="1090831">
                  <a:extLst>
                    <a:ext uri="{9D8B030D-6E8A-4147-A177-3AD203B41FA5}">
                      <a16:colId xmlns:a16="http://schemas.microsoft.com/office/drawing/2014/main" xmlns="" val="2781660626"/>
                    </a:ext>
                  </a:extLst>
                </a:gridCol>
              </a:tblGrid>
              <a:tr h="33193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PSC SEZIONE ORDINARIA - AVANZAMENTO PER AREA TEMATICA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2361998"/>
                  </a:ext>
                </a:extLst>
              </a:tr>
              <a:tr h="1738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Aree Tematiche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it-IT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Risorse assegnate </a:t>
                      </a: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IGV RIO Totali Pro Quota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>
                          <a:solidFill>
                            <a:schemeClr val="bg1"/>
                          </a:solidFill>
                          <a:effectLst/>
                        </a:rPr>
                        <a:t>Pagamenti RIO Totali Pro Quota</a:t>
                      </a:r>
                      <a:endParaRPr lang="it-IT" sz="1100" b="1" i="0" u="none" strike="noStrike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Avanzamento % impegni RIO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Avanzamento% pagamenti RIO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291108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01-RICERCA E INNOVAZIONE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112.646.648,10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79.871.561,79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46.483.705,20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71%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41%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3444218716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02-DIGITALIZZAZIONE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77.945.000,00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77.945.000,00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28.471.765,16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100%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3965650918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03-COMPETITIVITÀ IMPRESE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372.076.571,87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206.827.322,52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140.366.431,20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4223376966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04-ENERGIA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30.874.162,26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5.206.928,12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   6.865.709,53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3058580156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05-AMBIENTE E RISORSE NATURALI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2.277.422.931,96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1.420.162.366,40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1.233.485.261,50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62%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54%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2087021070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06-CULTURA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117.991.108,11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90.347.335,33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26.471.285,90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77%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22%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2424112169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07-TRASPORTI E MOBILITÀ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1.957.054.798,32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1.380.206.949,90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1.290.830.742,43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66%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2782189789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08-RIQUALIFICAZIONE URBANA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418.208.090,71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297.564.233,28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           206.574.469,98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49%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3380871051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09-LAVORO E OCCUPABILITÀ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   1.221.433,82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   1.221.433,82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   1.221.433,82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100%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100%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4138519316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10-SOCIALE E SALUTE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58.547.324,73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52.114.713,73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53.952.587,58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89%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92%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1923244309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11-ISTRUZIONE E FORMAZIONE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74.780.094,99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47.652.703,70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39.762.682,15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64%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53%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3165959856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12-CAPACITÀ AMMINISTRATIVA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       52.608.838,40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              39.767.593,17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                          30.964.116,65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76%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59%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/>
                </a:tc>
                <a:extLst>
                  <a:ext uri="{0D108BD9-81ED-4DB2-BD59-A6C34878D82A}">
                    <a16:rowId xmlns:a16="http://schemas.microsoft.com/office/drawing/2014/main" xmlns="" val="2025241205"/>
                  </a:ext>
                </a:extLst>
              </a:tr>
              <a:tr h="34016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 complessivo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   </a:t>
                      </a:r>
                      <a:r>
                        <a:rPr lang="it-IT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5.551.377.003,27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                    3.698.888.141,75 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                                  3.105.450.191,11 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67%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56%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853" marR="6853" marT="6853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975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42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27561" y="924263"/>
            <a:ext cx="11864435" cy="96289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Focus - Avanzamento degli impegni per Area tematica </a:t>
            </a:r>
          </a:p>
          <a:p>
            <a:pPr algn="just">
              <a:lnSpc>
                <a:spcPts val="2480"/>
              </a:lnSpc>
            </a:pPr>
            <a:endParaRPr lang="it-IT" sz="2400" dirty="0">
              <a:solidFill>
                <a:srgbClr val="1641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62421C50-49EF-9248-DE16-938B741B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86172"/>
              </p:ext>
            </p:extLst>
          </p:nvPr>
        </p:nvGraphicFramePr>
        <p:xfrm>
          <a:off x="327561" y="1336340"/>
          <a:ext cx="4429166" cy="5224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83">
                  <a:extLst>
                    <a:ext uri="{9D8B030D-6E8A-4147-A177-3AD203B41FA5}">
                      <a16:colId xmlns:a16="http://schemas.microsoft.com/office/drawing/2014/main" xmlns="" val="3327664452"/>
                    </a:ext>
                  </a:extLst>
                </a:gridCol>
                <a:gridCol w="2214583">
                  <a:extLst>
                    <a:ext uri="{9D8B030D-6E8A-4147-A177-3AD203B41FA5}">
                      <a16:colId xmlns:a16="http://schemas.microsoft.com/office/drawing/2014/main" xmlns="" val="2211237008"/>
                    </a:ext>
                  </a:extLst>
                </a:gridCol>
              </a:tblGrid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Area </a:t>
                      </a:r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tematica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Impegni RIO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0251679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01-RICERCA E INNOVAZIONE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79.871.561,79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2073603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02-DIGITALIZZAZIONE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77.945.000,00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2661166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03-COMPETITIVITÀ IMPRESE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206.827.322,52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5960915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04-ENERGIA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5.206.928,12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1745841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05-AMBIENTE E RISORSE NATURALI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1.420.162.366,40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4357701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06-CULTURA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90.347.335,33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4046050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07-TRASPORTI E MOBILITÀ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1.380.206.949,90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8554553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08-RIQUALIFICAZIONE URBANA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297.564.233,28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3262634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09-LAVORO E OCCUPABILITÀ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1.221.433,82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3705557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10-SOCIALE E SALUTE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52.114.713,73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0901177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11-ISTRUZIONE E FORMAZIONE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47.652.703,70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4545048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12-CAPACITÀ AMMINISTRATIVA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39.767.593,17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68226024"/>
                  </a:ext>
                </a:extLst>
              </a:tr>
              <a:tr h="27828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</a:t>
                      </a:r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3.698.888.141,75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58671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xmlns="" id="{0E200E44-D315-250E-3654-09300072A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412349"/>
              </p:ext>
            </p:extLst>
          </p:nvPr>
        </p:nvGraphicFramePr>
        <p:xfrm>
          <a:off x="5062194" y="1336340"/>
          <a:ext cx="6802245" cy="5224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46D1D173-EA73-A2E3-8146-D2B4C6E25FDC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D253EF42-BD8B-1BBB-9F1E-EDCE505CB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7E41AE4D-F599-1453-422F-E0C6BCAC1624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44">
            <a:extLst>
              <a:ext uri="{FF2B5EF4-FFF2-40B4-BE49-F238E27FC236}">
                <a16:creationId xmlns:a16="http://schemas.microsoft.com/office/drawing/2014/main" xmlns="" id="{36F921BD-E9BD-BC61-1763-E618EEA8A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7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9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327561" y="899627"/>
            <a:ext cx="11864435" cy="641201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Focus - Avanzamento dei pagamenti per Area tematica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8" name="CasellaDiTesto 1">
            <a:extLst>
              <a:ext uri="{FF2B5EF4-FFF2-40B4-BE49-F238E27FC236}">
                <a16:creationId xmlns:a16="http://schemas.microsoft.com/office/drawing/2014/main" xmlns="" id="{5610EFB0-6AE7-FF60-2131-E62E8931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25828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62421C50-49EF-9248-DE16-938B741B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33209"/>
              </p:ext>
            </p:extLst>
          </p:nvPr>
        </p:nvGraphicFramePr>
        <p:xfrm>
          <a:off x="327561" y="1336340"/>
          <a:ext cx="4429166" cy="5319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83">
                  <a:extLst>
                    <a:ext uri="{9D8B030D-6E8A-4147-A177-3AD203B41FA5}">
                      <a16:colId xmlns:a16="http://schemas.microsoft.com/office/drawing/2014/main" xmlns="" val="3327664452"/>
                    </a:ext>
                  </a:extLst>
                </a:gridCol>
                <a:gridCol w="2214583">
                  <a:extLst>
                    <a:ext uri="{9D8B030D-6E8A-4147-A177-3AD203B41FA5}">
                      <a16:colId xmlns:a16="http://schemas.microsoft.com/office/drawing/2014/main" xmlns="" val="2211237008"/>
                    </a:ext>
                  </a:extLst>
                </a:gridCol>
              </a:tblGrid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Area </a:t>
                      </a:r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tematica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Pagamenti RIO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0251679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01-RICERCA E INNOVAZIONE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46.483.705,20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2073603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02-DIGITALIZZAZIONE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28.471.765,16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2661166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03-COMPETITIVITÀ IMPRESE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140.366.431,20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5960915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04-ENERGIA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6.865.709,53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17458418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05-AMBIENTE E RISORSE NATURALI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1.233.485.261,50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4357701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06-CULTURA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26.471.285,90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4046050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07-TRASPORTI E MOBILITÀ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1.290.830.742,43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85545533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08-RIQUALIFICAZIONE URBANA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206.574.469,98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3262634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09-LAVORO E OCCUPABILITÀ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1.221.433,82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37055570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10-SOCIALE E SALUTE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53.952.587,58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0901177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11-ISTRUZIONE E FORMAZIONE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39.762.682,15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45450485"/>
                  </a:ext>
                </a:extLst>
              </a:tr>
              <a:tr h="38049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12-CAPACITÀ AMMINISTRATIVA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30.964.116,65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68226024"/>
                  </a:ext>
                </a:extLst>
              </a:tr>
              <a:tr h="25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complessivo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</a:t>
                      </a:r>
                      <a:r>
                        <a:rPr lang="it-IT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3.105.450.191,11 </a:t>
                      </a: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58671"/>
                  </a:ext>
                </a:extLst>
              </a:tr>
            </a:tbl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52B80B71-8B9A-CD26-9698-94F0BAA58B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32667"/>
              </p:ext>
            </p:extLst>
          </p:nvPr>
        </p:nvGraphicFramePr>
        <p:xfrm>
          <a:off x="4949072" y="1336340"/>
          <a:ext cx="6721312" cy="533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FB420AD2-AAE9-95E1-CCE9-BAF5CD7A2E9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A0C439D-924A-BF37-7650-9CB79DF077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2A76FC10-E2D9-9744-B350-A78039190B79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44">
            <a:extLst>
              <a:ext uri="{FF2B5EF4-FFF2-40B4-BE49-F238E27FC236}">
                <a16:creationId xmlns:a16="http://schemas.microsoft.com/office/drawing/2014/main" xmlns="" id="{8447EBE2-6D7E-C126-E11C-5D154FEC3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8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9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664C555E-B53F-7C4D-AA98-86F9D886362D}"/>
              </a:ext>
            </a:extLst>
          </p:cNvPr>
          <p:cNvSpPr txBox="1">
            <a:spLocks/>
          </p:cNvSpPr>
          <p:nvPr/>
        </p:nvSpPr>
        <p:spPr>
          <a:xfrm>
            <a:off x="1" y="983141"/>
            <a:ext cx="12191999" cy="64229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PSC Sezioni Speciali – Dotazione Finanziaria</a:t>
            </a:r>
          </a:p>
          <a:p>
            <a:pPr algn="just">
              <a:lnSpc>
                <a:spcPts val="2480"/>
              </a:lnSpc>
            </a:pPr>
            <a:r>
              <a:rPr lang="it-IT" sz="2400" dirty="0">
                <a:solidFill>
                  <a:srgbClr val="164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BBDEFA30-0447-848F-7E2C-BD7070377C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343656"/>
              </p:ext>
            </p:extLst>
          </p:nvPr>
        </p:nvGraphicFramePr>
        <p:xfrm>
          <a:off x="334963" y="1468934"/>
          <a:ext cx="11529476" cy="502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11D724F5-162E-BE31-B9F9-0E7184FA3CDA}"/>
              </a:ext>
            </a:extLst>
          </p:cNvPr>
          <p:cNvSpPr/>
          <p:nvPr/>
        </p:nvSpPr>
        <p:spPr>
          <a:xfrm>
            <a:off x="0" y="0"/>
            <a:ext cx="12192000" cy="765175"/>
          </a:xfrm>
          <a:prstGeom prst="rect">
            <a:avLst/>
          </a:prstGeom>
          <a:solidFill>
            <a:srgbClr val="005D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9B0CC92-C36F-E4A2-53BA-78C7487C7C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963" y="168528"/>
            <a:ext cx="4028405" cy="432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C4077938-6161-A16E-4DD8-32C6DE186F1A}"/>
              </a:ext>
            </a:extLst>
          </p:cNvPr>
          <p:cNvSpPr/>
          <p:nvPr/>
        </p:nvSpPr>
        <p:spPr>
          <a:xfrm>
            <a:off x="11867976" y="6534000"/>
            <a:ext cx="324024" cy="324000"/>
          </a:xfrm>
          <a:prstGeom prst="rect">
            <a:avLst/>
          </a:prstGeom>
          <a:solidFill>
            <a:srgbClr val="F49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44">
            <a:extLst>
              <a:ext uri="{FF2B5EF4-FFF2-40B4-BE49-F238E27FC236}">
                <a16:creationId xmlns:a16="http://schemas.microsoft.com/office/drawing/2014/main" xmlns="" id="{D7D46772-070D-6567-0B50-EBF0A4738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037" y="6534000"/>
            <a:ext cx="324024" cy="24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fld id="{6930E9F3-8787-4FF4-A25F-AF6FBE2B4080}" type="slidenum">
              <a:rPr lang="it-IT" altLang="it-IT" sz="1100" b="1">
                <a:solidFill>
                  <a:schemeClr val="bg1"/>
                </a:solidFill>
              </a:rPr>
              <a:pPr algn="ctr"/>
              <a:t>9</a:t>
            </a:fld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16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400" b="1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b98e84-c922-4493-898d-87ed01dcab25">
      <Terms xmlns="http://schemas.microsoft.com/office/infopath/2007/PartnerControls"/>
    </lcf76f155ced4ddcb4097134ff3c332f>
    <TaxCatchAll xmlns="4804522c-b462-4670-8651-6606e0c5d18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18CC0A9F9F5341847E3E32D967C0B2" ma:contentTypeVersion="10" ma:contentTypeDescription="Creare un nuovo documento." ma:contentTypeScope="" ma:versionID="0e79191fc0c32f55243411d5e041a248">
  <xsd:schema xmlns:xsd="http://www.w3.org/2001/XMLSchema" xmlns:xs="http://www.w3.org/2001/XMLSchema" xmlns:p="http://schemas.microsoft.com/office/2006/metadata/properties" xmlns:ns2="05b98e84-c922-4493-898d-87ed01dcab25" xmlns:ns3="4804522c-b462-4670-8651-6606e0c5d181" targetNamespace="http://schemas.microsoft.com/office/2006/metadata/properties" ma:root="true" ma:fieldsID="dca63901e4fb7c272bd7de57677932c8" ns2:_="" ns3:_="">
    <xsd:import namespace="05b98e84-c922-4493-898d-87ed01dcab25"/>
    <xsd:import namespace="4804522c-b462-4670-8651-6606e0c5d1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98e84-c922-4493-898d-87ed01dcab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71bb2967-c362-44f9-8b79-c0367f232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4522c-b462-4670-8651-6606e0c5d18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0af5a96-864a-4c06-9470-23bbdd781a16}" ma:internalName="TaxCatchAll" ma:showField="CatchAllData" ma:web="4804522c-b462-4670-8651-6606e0c5d1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6E4A6-5FAB-40CF-9ACF-A2EBF8C9B716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4804522c-b462-4670-8651-6606e0c5d181"/>
    <ds:schemaRef ds:uri="05b98e84-c922-4493-898d-87ed01dcab2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DB0E2B-5480-4B0C-9772-FFFAAD3AC4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E24D65-D4CF-498C-B368-A12852ECEA83}">
  <ds:schemaRefs>
    <ds:schemaRef ds:uri="05b98e84-c922-4493-898d-87ed01dcab25"/>
    <ds:schemaRef ds:uri="4804522c-b462-4670-8651-6606e0c5d1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bb1a63eb-eb09-471a-a005-37b07792a5b5}" enabled="0" method="" siteId="{bb1a63eb-eb09-471a-a005-37b07792a5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11866</TotalTime>
  <Words>1521</Words>
  <Application>Microsoft Office PowerPoint</Application>
  <PresentationFormat>Personalizzato</PresentationFormat>
  <Paragraphs>427</Paragraphs>
  <Slides>23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Programma Regionale FESR 2021-2027 si articola in 7 Priorità, 21 obiettivi specifici e 72 azioni</dc:title>
  <dc:creator>Lagalla, Massimo (Bip Group)</dc:creator>
  <cp:lastModifiedBy>Silvia Giordano</cp:lastModifiedBy>
  <cp:revision>209</cp:revision>
  <cp:lastPrinted>2024-06-07T08:44:22Z</cp:lastPrinted>
  <dcterms:created xsi:type="dcterms:W3CDTF">2023-11-14T18:46:34Z</dcterms:created>
  <dcterms:modified xsi:type="dcterms:W3CDTF">2024-10-03T12:08:38Z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0x0101000E18CC0A9F9F5341847E3E32D967C0B2</vt:lpwstr>
  </property>
  <property fmtid="{D5CDD505-2E9C-101B-9397-08002B2CF9AE}" pid="3" name="MediaServiceImageTags">
    <vt:lpwstr/>
  </property>
</Properties>
</file>